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Montserrat"/>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font" Target="fonts/Roboto-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search?client=safari&amp;rls=en&amp;q=human+body+temperature+normal&amp;sa=X&amp;ved=2ahUKEwjc8ty52p3iAhXVSxUIHR88CFgQ6BMoADAbegQICxAG" TargetMode="External"/><Relationship Id="rId3" Type="http://schemas.openxmlformats.org/officeDocument/2006/relationships/hyperlink" Target="https://www.google.com/search?client=safari&amp;rls=en&amp;q=human+body+temperature+fever&amp;sa=X&amp;ved=2ahUKEwjc8ty52p3iAhXVSxUIHR88CFgQ6BMoADAcegQICxAJ" TargetMode="External"/><Relationship Id="rId4" Type="http://schemas.openxmlformats.org/officeDocument/2006/relationships/hyperlink" Target="https://www.google.com/search?client=safari&amp;rls=en&amp;q=human+body+temperature+hypothermia&amp;sa=X&amp;ved=2ahUKEwjc8ty52p3iAhXVSxUIHR88CFgQ6BMoADAdegQICxAM"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Basic introduction of the group</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a31da4e0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a31da4e0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333333"/>
                </a:solidFill>
                <a:highlight>
                  <a:srgbClr val="FFFFFF"/>
                </a:highlight>
              </a:rPr>
              <a:t>Pulse transit time refers to the time it takes a pulse wave to travel between two arterial sites</a:t>
            </a:r>
            <a:endParaRPr sz="1300">
              <a:solidFill>
                <a:srgbClr val="333333"/>
              </a:solidFill>
              <a:highlight>
                <a:srgbClr val="FFFFFF"/>
              </a:highlight>
            </a:endParaRPr>
          </a:p>
          <a:p>
            <a:pPr indent="0" lvl="0" marL="0" rtl="0" algn="l">
              <a:spcBef>
                <a:spcPts val="0"/>
              </a:spcBef>
              <a:spcAft>
                <a:spcPts val="0"/>
              </a:spcAft>
              <a:buNone/>
            </a:pPr>
            <a:r>
              <a:t/>
            </a:r>
            <a:endParaRPr sz="1300">
              <a:solidFill>
                <a:srgbClr val="333333"/>
              </a:solidFill>
              <a:highlight>
                <a:srgbClr val="FFFFFF"/>
              </a:highlight>
            </a:endParaRPr>
          </a:p>
          <a:p>
            <a:pPr indent="0" lvl="0" marL="0" rtl="0" algn="l">
              <a:spcBef>
                <a:spcPts val="0"/>
              </a:spcBef>
              <a:spcAft>
                <a:spcPts val="0"/>
              </a:spcAft>
              <a:buNone/>
            </a:pPr>
            <a:r>
              <a:rPr lang="en-GB" sz="1300">
                <a:solidFill>
                  <a:srgbClr val="333333"/>
                </a:solidFill>
                <a:highlight>
                  <a:srgbClr val="FFFFFF"/>
                </a:highlight>
              </a:rPr>
              <a:t>Speed pulse travels is directly related to blood pressure. </a:t>
            </a:r>
            <a:endParaRPr sz="1300">
              <a:solidFill>
                <a:srgbClr val="333333"/>
              </a:solidFill>
              <a:highlight>
                <a:srgbClr val="FFFFFF"/>
              </a:highlight>
            </a:endParaRPr>
          </a:p>
          <a:p>
            <a:pPr indent="0" lvl="0" marL="0" rtl="0" algn="l">
              <a:spcBef>
                <a:spcPts val="0"/>
              </a:spcBef>
              <a:spcAft>
                <a:spcPts val="0"/>
              </a:spcAft>
              <a:buNone/>
            </a:pPr>
            <a:r>
              <a:t/>
            </a:r>
            <a:endParaRPr sz="1300">
              <a:solidFill>
                <a:srgbClr val="333333"/>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a31da4e01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a31da4e01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1f87997393_0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f87997393_0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Ana-Maria: All of the electrical components that we plan to use will be controlled by an arduino circuit board. For simplicity in the initial design phase, we aim to use an arduino uno. Our team already has experience with Arduinos, and they are compatible with a wide range of devices. In the future, further iterations of the wearable healthcare tracker could utilise an arduino nano that is significantly smaller than the uno, or even a microcontroller that is smaller than that.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Joe: With regards to the location of sensors, research articles have shown that the novel pressure sensing technique that we aim to use works well when located on the radial artery. This is shown here on the diagram, and is located above the thumb. For the heart rate sensor, we aim to use the other main artery that runs through the wrist, the Ulnar artery shown here. The location of the temperature sensor is less defined than the other two, and will be determined during testing.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plan to initially attach all components to a strip of velcro, and have the arduino controller located externally. </a:t>
            </a:r>
            <a:r>
              <a:rPr lang="en-GB"/>
              <a:t>In the final design, we believe it would be possible to use wrist motion to provide power, as found in some modern watches.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17ac1ef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17ac1ef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latin typeface="Lato"/>
                <a:ea typeface="Lato"/>
                <a:cs typeface="Lato"/>
                <a:sym typeface="Lato"/>
              </a:rPr>
              <a:t>Vidya: Short Time Frame: </a:t>
            </a:r>
            <a:r>
              <a:rPr lang="en-GB" sz="1200">
                <a:latin typeface="Lato"/>
                <a:ea typeface="Lato"/>
                <a:cs typeface="Lato"/>
                <a:sym typeface="Lato"/>
              </a:rPr>
              <a:t>Three weeks is a very short amount of time. Time management will be critical to ensure there is a working device at the end. A key aim is to ensure we produce a product that is functional enough to allow a future team to continue work on it. It’s also important to prioritise what we want to build ourselves vs. what we’re happy to use existing sensors for instead.</a:t>
            </a:r>
            <a:endParaRPr sz="1200">
              <a:latin typeface="Lato"/>
              <a:ea typeface="Lato"/>
              <a:cs typeface="Lato"/>
              <a:sym typeface="Lato"/>
            </a:endParaRPr>
          </a:p>
          <a:p>
            <a:pPr indent="0" lvl="0" marL="0" rtl="0" algn="l">
              <a:lnSpc>
                <a:spcPct val="115000"/>
              </a:lnSpc>
              <a:spcBef>
                <a:spcPts val="1600"/>
              </a:spcBef>
              <a:spcAft>
                <a:spcPts val="0"/>
              </a:spcAft>
              <a:buNone/>
            </a:pPr>
            <a:r>
              <a:rPr b="1" lang="en-GB" sz="1300">
                <a:latin typeface="Lato"/>
                <a:ea typeface="Lato"/>
                <a:cs typeface="Lato"/>
                <a:sym typeface="Lato"/>
              </a:rPr>
              <a:t>Ergonomics:</a:t>
            </a:r>
            <a:r>
              <a:rPr lang="en-GB" sz="1300">
                <a:latin typeface="Lato"/>
                <a:ea typeface="Lato"/>
                <a:cs typeface="Lato"/>
                <a:sym typeface="Lato"/>
              </a:rPr>
              <a:t> </a:t>
            </a:r>
            <a:r>
              <a:rPr lang="en-GB" sz="1200">
                <a:latin typeface="Lato"/>
                <a:ea typeface="Lato"/>
                <a:cs typeface="Lato"/>
                <a:sym typeface="Lato"/>
              </a:rPr>
              <a:t>The design must be practical in terms of comfort for the user and accuracy of measurements. This will require careful mechanical design and consideration of material choices. They must be considerate of the local culture and require minimal instruction.  It shouldn’t hinder daily activities as they will be less likely to use it then.</a:t>
            </a:r>
            <a:endParaRPr sz="1200">
              <a:latin typeface="Lato"/>
              <a:ea typeface="Lato"/>
              <a:cs typeface="Lato"/>
              <a:sym typeface="Lato"/>
            </a:endParaRPr>
          </a:p>
          <a:p>
            <a:pPr indent="0" lvl="0" marL="0" rtl="0" algn="l">
              <a:lnSpc>
                <a:spcPct val="115000"/>
              </a:lnSpc>
              <a:spcBef>
                <a:spcPts val="1600"/>
              </a:spcBef>
              <a:spcAft>
                <a:spcPts val="0"/>
              </a:spcAft>
              <a:buNone/>
            </a:pPr>
            <a:r>
              <a:rPr b="1" lang="en-GB" sz="1200">
                <a:latin typeface="Lato"/>
                <a:ea typeface="Lato"/>
                <a:cs typeface="Lato"/>
                <a:sym typeface="Lato"/>
              </a:rPr>
              <a:t>Integration of Different Components:</a:t>
            </a:r>
            <a:r>
              <a:rPr lang="en-GB" sz="1200">
                <a:latin typeface="Lato"/>
                <a:ea typeface="Lato"/>
                <a:cs typeface="Lato"/>
                <a:sym typeface="Lato"/>
              </a:rPr>
              <a:t>  The sensors for heart rate and temperature are well established so once the appropriate circuit is identified our main difficulty will be ensuring they all work well together. This will be in terms of the electrical circuit compatibility and  ensuring it is low power and doesn’t use too much board space</a:t>
            </a:r>
            <a:endParaRPr sz="1200">
              <a:latin typeface="Lato"/>
              <a:ea typeface="Lato"/>
              <a:cs typeface="Lato"/>
              <a:sym typeface="Lato"/>
            </a:endParaRPr>
          </a:p>
          <a:p>
            <a:pPr indent="0" lvl="0" marL="0" rtl="0" algn="l">
              <a:lnSpc>
                <a:spcPct val="115000"/>
              </a:lnSpc>
              <a:spcBef>
                <a:spcPts val="1600"/>
              </a:spcBef>
              <a:spcAft>
                <a:spcPts val="0"/>
              </a:spcAft>
              <a:buNone/>
            </a:pPr>
            <a:r>
              <a:rPr b="1" lang="en-GB" sz="1200">
                <a:latin typeface="Lato"/>
                <a:ea typeface="Lato"/>
                <a:cs typeface="Lato"/>
                <a:sym typeface="Lato"/>
              </a:rPr>
              <a:t>Blood Pressure:  </a:t>
            </a:r>
            <a:r>
              <a:rPr lang="en-GB" sz="1200">
                <a:latin typeface="Lato"/>
                <a:ea typeface="Lato"/>
                <a:cs typeface="Lato"/>
                <a:sym typeface="Lato"/>
              </a:rPr>
              <a:t>Blood pressure monitors of any size have  a range of issues that need to be considered. This is made more difficult by the need to make the device compact. This will be our main challenge for the project.</a:t>
            </a:r>
            <a:endParaRPr sz="1200">
              <a:latin typeface="Lato"/>
              <a:ea typeface="Lato"/>
              <a:cs typeface="Lato"/>
              <a:sym typeface="Lato"/>
            </a:endParaRPr>
          </a:p>
          <a:p>
            <a:pPr indent="0" lvl="0" marL="0" rtl="0" algn="l">
              <a:lnSpc>
                <a:spcPct val="115000"/>
              </a:lnSpc>
              <a:spcBef>
                <a:spcPts val="1600"/>
              </a:spcBef>
              <a:spcAft>
                <a:spcPts val="0"/>
              </a:spcAft>
              <a:buNone/>
            </a:pPr>
            <a:r>
              <a:rPr b="1" lang="en-GB" sz="1200">
                <a:latin typeface="Lato"/>
                <a:ea typeface="Lato"/>
                <a:cs typeface="Lato"/>
                <a:sym typeface="Lato"/>
              </a:rPr>
              <a:t>Measurements</a:t>
            </a:r>
            <a:r>
              <a:rPr lang="en-GB" sz="1200">
                <a:latin typeface="Lato"/>
                <a:ea typeface="Lato"/>
                <a:cs typeface="Lato"/>
                <a:sym typeface="Lato"/>
              </a:rPr>
              <a:t>: It will be important to understand the level of accuracy required in each sensor. The aim is to identify only when critical values have been exceeded so it is important to balance accuracy, cost and size to optimise the design for the user needs.</a:t>
            </a:r>
            <a:endParaRPr sz="1200">
              <a:latin typeface="Lato"/>
              <a:ea typeface="Lato"/>
              <a:cs typeface="Lato"/>
              <a:sym typeface="Lato"/>
            </a:endParaRPr>
          </a:p>
          <a:p>
            <a:pPr indent="0" lvl="0" marL="0" rtl="0" algn="l">
              <a:lnSpc>
                <a:spcPct val="115000"/>
              </a:lnSpc>
              <a:spcBef>
                <a:spcPts val="1600"/>
              </a:spcBef>
              <a:spcAft>
                <a:spcPts val="1600"/>
              </a:spcAft>
              <a:buNone/>
            </a:pPr>
            <a:r>
              <a:rPr b="1" lang="en-GB" sz="1300">
                <a:latin typeface="Lato"/>
                <a:ea typeface="Lato"/>
                <a:cs typeface="Lato"/>
                <a:sym typeface="Lato"/>
              </a:rPr>
              <a:t>Skill Sets:</a:t>
            </a:r>
            <a:r>
              <a:rPr lang="en-GB" sz="1300">
                <a:latin typeface="Lato"/>
                <a:ea typeface="Lato"/>
                <a:cs typeface="Lato"/>
                <a:sym typeface="Lato"/>
              </a:rPr>
              <a:t> </a:t>
            </a:r>
            <a:r>
              <a:rPr lang="en-GB" sz="1200">
                <a:latin typeface="Lato"/>
                <a:ea typeface="Lato"/>
                <a:cs typeface="Lato"/>
                <a:sym typeface="Lato"/>
              </a:rPr>
              <a:t>Our skill sets are all quite similar with a lot of mechanical specialisations. Acquiring the additional skills in the three weeks will be crucial to our success so this must be dealt with efficiently. </a:t>
            </a:r>
            <a:endParaRPr sz="1200">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6711c7965a18633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711c7965a18633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517ac1ef95_5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517ac1ef95_5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Vidya: Vital signs (blood pressure, heart rate, body temperature and breathing rate) are essential in order to assess the general physical health of a person, and can be used in combination to identify possible diseases, as well as indicate a person’s progress towards recovery.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300">
                <a:latin typeface="Lato"/>
                <a:ea typeface="Lato"/>
                <a:cs typeface="Lato"/>
                <a:sym typeface="Lato"/>
              </a:rPr>
              <a:t>Rose:</a:t>
            </a:r>
            <a:endParaRPr sz="1300">
              <a:latin typeface="Lato"/>
              <a:ea typeface="Lato"/>
              <a:cs typeface="Lato"/>
              <a:sym typeface="Lato"/>
            </a:endParaRPr>
          </a:p>
          <a:p>
            <a:pPr indent="-311150" lvl="0" marL="457200" rtl="0" algn="l">
              <a:lnSpc>
                <a:spcPct val="115000"/>
              </a:lnSpc>
              <a:spcBef>
                <a:spcPts val="1600"/>
              </a:spcBef>
              <a:spcAft>
                <a:spcPts val="0"/>
              </a:spcAft>
              <a:buClr>
                <a:srgbClr val="000000"/>
              </a:buClr>
              <a:buSzPts val="1300"/>
              <a:buFont typeface="Lato"/>
              <a:buChar char="●"/>
            </a:pPr>
            <a:r>
              <a:rPr lang="en-GB" sz="1300">
                <a:latin typeface="Lato"/>
                <a:ea typeface="Lato"/>
                <a:cs typeface="Lato"/>
                <a:sym typeface="Lato"/>
              </a:rPr>
              <a:t>For monitoring the health of individuals in remote parts of the world where access to healthcare is limited</a:t>
            </a:r>
            <a:endParaRPr sz="1300">
              <a:latin typeface="Lato"/>
              <a:ea typeface="Lato"/>
              <a:cs typeface="Lato"/>
              <a:sym typeface="Lato"/>
            </a:endParaRPr>
          </a:p>
          <a:p>
            <a:pPr indent="-311150" lvl="0" marL="457200" rtl="0" algn="l">
              <a:lnSpc>
                <a:spcPct val="115000"/>
              </a:lnSpc>
              <a:spcBef>
                <a:spcPts val="0"/>
              </a:spcBef>
              <a:spcAft>
                <a:spcPts val="0"/>
              </a:spcAft>
              <a:buClr>
                <a:srgbClr val="000000"/>
              </a:buClr>
              <a:buSzPts val="1300"/>
              <a:buFont typeface="Lato"/>
              <a:buChar char="●"/>
            </a:pPr>
            <a:r>
              <a:rPr lang="en-GB" sz="1300">
                <a:latin typeface="Lato"/>
                <a:ea typeface="Lato"/>
                <a:cs typeface="Lato"/>
                <a:sym typeface="Lato"/>
              </a:rPr>
              <a:t>Could apply to antenatal and postnatal care for pregnant women </a:t>
            </a:r>
            <a:endParaRPr sz="1300">
              <a:latin typeface="Lato"/>
              <a:ea typeface="Lato"/>
              <a:cs typeface="Lato"/>
              <a:sym typeface="Lato"/>
            </a:endParaRPr>
          </a:p>
          <a:p>
            <a:pPr indent="-311150" lvl="0" marL="457200" rtl="0" algn="l">
              <a:lnSpc>
                <a:spcPct val="115000"/>
              </a:lnSpc>
              <a:spcBef>
                <a:spcPts val="0"/>
              </a:spcBef>
              <a:spcAft>
                <a:spcPts val="0"/>
              </a:spcAft>
              <a:buClr>
                <a:srgbClr val="000000"/>
              </a:buClr>
              <a:buSzPts val="1300"/>
              <a:buFont typeface="Lato"/>
              <a:buChar char="●"/>
            </a:pPr>
            <a:r>
              <a:rPr lang="en-GB" sz="1300">
                <a:latin typeface="Lato"/>
                <a:ea typeface="Lato"/>
                <a:cs typeface="Lato"/>
                <a:sym typeface="Lato"/>
              </a:rPr>
              <a:t>In low-income countries, almost 40% of women experience complications after delivery, according to WHO (World Health Organisation).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Joe: There are currently two main methods that are used to measure heart rate. These are through Photoplethysmography and Electrocardiography.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PPG is the most common out of the two, and utilises green LEDs to illuminate the skin whilst measuring the changes in light absorption. We aim to source a small device that has an integrated optical pulse detection circuit (of which there are plenty available), and will place it on the radial artery.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also discovered that the Asus Vivowatch BP is able to measure both heart rate and blood pressure using a combination of ECG and PPG, so we are going to look into this further during the project.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711c7965a186336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711c7965a186336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Ana-Maria: </a:t>
            </a:r>
            <a:r>
              <a:rPr lang="en-GB" sz="1200">
                <a:highlight>
                  <a:srgbClr val="FFFFFF"/>
                </a:highlight>
                <a:latin typeface="Times New Roman"/>
                <a:ea typeface="Times New Roman"/>
                <a:cs typeface="Times New Roman"/>
                <a:sym typeface="Times New Roman"/>
              </a:rPr>
              <a:t>Photoplethysmography (PPG) is an optical technique that measures blood volume variations. The PPG waveform contains other significant physiological information that can be used in conjunction to SpO</a:t>
            </a:r>
            <a:r>
              <a:rPr lang="en-GB" sz="1000">
                <a:highlight>
                  <a:srgbClr val="FFFFFF"/>
                </a:highlight>
                <a:latin typeface="Times New Roman"/>
                <a:ea typeface="Times New Roman"/>
                <a:cs typeface="Times New Roman"/>
                <a:sym typeface="Times New Roman"/>
              </a:rPr>
              <a:t>2</a:t>
            </a:r>
            <a:r>
              <a:rPr lang="en-GB" sz="1200">
                <a:highlight>
                  <a:srgbClr val="FFFFFF"/>
                </a:highlight>
                <a:latin typeface="Times New Roman"/>
                <a:ea typeface="Times New Roman"/>
                <a:cs typeface="Times New Roman"/>
                <a:sym typeface="Times New Roman"/>
              </a:rPr>
              <a:t> for the assessment of oxygenation and blood volumes changes. This paper investigates the use of near infrared spectroscopy (NIRS) processing techniques for extracting relative concentration changes of oxygenated, reduced and total haemoglobin from dual-wavelength PPG signals during intermittent pressure-increasing vascular occlusions. [2]</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RH. It was important to know what temperatures are considered healthy and not to understand the requirements of the problem. Human body temperature is fairly universal, and there are very specific temperatures at which medical attention </a:t>
            </a:r>
            <a:r>
              <a:rPr lang="en-GB">
                <a:solidFill>
                  <a:srgbClr val="1A0DAB"/>
                </a:solidFill>
                <a:uFill>
                  <a:noFill/>
                </a:uFill>
                <a:hlinkClick r:id="rId2"/>
              </a:rPr>
              <a:t>Normal</a:t>
            </a:r>
            <a:r>
              <a:rPr lang="en-GB">
                <a:solidFill>
                  <a:srgbClr val="222222"/>
                </a:solidFill>
              </a:rPr>
              <a:t>: 36.5–37.5 °C (97.7–99.5 °F) </a:t>
            </a:r>
            <a:r>
              <a:rPr lang="en-GB">
                <a:solidFill>
                  <a:srgbClr val="1A0DAB"/>
                </a:solidFill>
                <a:uFill>
                  <a:noFill/>
                </a:uFill>
                <a:hlinkClick r:id="rId3"/>
              </a:rPr>
              <a:t>Fever</a:t>
            </a:r>
            <a:r>
              <a:rPr lang="en-GB">
                <a:solidFill>
                  <a:srgbClr val="222222"/>
                </a:solidFill>
              </a:rPr>
              <a:t>: &gt;37.5 or 38.3 °C (99.5 or 100.9 °F) </a:t>
            </a:r>
            <a:r>
              <a:rPr lang="en-GB">
                <a:solidFill>
                  <a:srgbClr val="1A0DAB"/>
                </a:solidFill>
                <a:uFill>
                  <a:noFill/>
                </a:uFill>
                <a:hlinkClick r:id="rId4"/>
              </a:rPr>
              <a:t>Hypothermia</a:t>
            </a:r>
            <a:r>
              <a:rPr lang="en-GB">
                <a:solidFill>
                  <a:srgbClr val="222222"/>
                </a:solidFill>
              </a:rPr>
              <a:t>: &lt;35.0 °C (95.0 °F). Because of this, we will not hopefully have to consider calibration.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component choice, we compared a thermistor, a thermocouple, an infrared sensor and a semiconductor integrated circuit.</a:t>
            </a:r>
            <a:endParaRPr/>
          </a:p>
          <a:p>
            <a:pPr indent="0" lvl="0" marL="0" rtl="0" algn="l">
              <a:spcBef>
                <a:spcPts val="0"/>
              </a:spcBef>
              <a:spcAft>
                <a:spcPts val="0"/>
              </a:spcAft>
              <a:buNone/>
            </a:pPr>
            <a:r>
              <a:rPr lang="en-GB"/>
              <a:t>Thermistor and thermocouple appear to be the simplest options to integrate.</a:t>
            </a:r>
            <a:endParaRPr/>
          </a:p>
          <a:p>
            <a:pPr indent="0" lvl="0" marL="0" rtl="0" algn="l">
              <a:spcBef>
                <a:spcPts val="0"/>
              </a:spcBef>
              <a:spcAft>
                <a:spcPts val="0"/>
              </a:spcAft>
              <a:buNone/>
            </a:pPr>
            <a:r>
              <a:rPr lang="en-GB"/>
              <a:t>Thermistor - in particular NTC which appears to be highly accurate, high immunity to noise may be important if several components. Output requires linearisation. Potential to put in wheatstone bridge for further improved accuracy.</a:t>
            </a:r>
            <a:endParaRPr/>
          </a:p>
          <a:p>
            <a:pPr indent="0" lvl="0" marL="0" rtl="0" algn="l">
              <a:spcBef>
                <a:spcPts val="0"/>
              </a:spcBef>
              <a:spcAft>
                <a:spcPts val="0"/>
              </a:spcAft>
              <a:buNone/>
            </a:pPr>
            <a:r>
              <a:rPr lang="en-GB"/>
              <a:t>Thermocouple - also requires linearisation of output and susceptible to calibration drift and reduced accuracy - best for high temp applications.</a:t>
            </a:r>
            <a:endParaRPr/>
          </a:p>
          <a:p>
            <a:pPr indent="0" lvl="0" marL="0" rtl="0" algn="l">
              <a:spcBef>
                <a:spcPts val="0"/>
              </a:spcBef>
              <a:spcAft>
                <a:spcPts val="0"/>
              </a:spcAft>
              <a:buNone/>
            </a:pPr>
            <a:r>
              <a:rPr lang="en-GB"/>
              <a:t>Infrared sensor - useful for non contact thermometers, but requires PWM.</a:t>
            </a:r>
            <a:endParaRPr/>
          </a:p>
          <a:p>
            <a:pPr indent="0" lvl="0" marL="0" rtl="0" algn="l">
              <a:spcBef>
                <a:spcPts val="0"/>
              </a:spcBef>
              <a:spcAft>
                <a:spcPts val="0"/>
              </a:spcAft>
              <a:buNone/>
            </a:pPr>
            <a:r>
              <a:rPr lang="en-GB"/>
              <a:t>Semi-conductor based sensors - easier to program as offer a linear response, but lowest accuracy - this is a problem because we need to obtain absolute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the data required, we spent some time figuring out whether we wanted to detect the change in temperature, or the absolute temperature. Whilst a change in temperature is potentially more easy to design for, as the ambient temperature should not affect it, as the health guidelines stipulate absolute temperatures at which medical health should be sort, and hence this would be more useful information. We will need to consider taking the absolute value, but only reporting as an emergency if this absolute temperature is sustained for a determined length of time.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rgbClr val="FFFFFF"/>
                </a:highlight>
              </a:rPr>
              <a:t>DAN</a:t>
            </a:r>
            <a:endParaRPr b="1">
              <a:highlight>
                <a:srgbClr val="FFFFFF"/>
              </a:highlight>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rPr lang="en-GB">
                <a:highlight>
                  <a:srgbClr val="FFFFFF"/>
                </a:highlight>
              </a:rPr>
              <a:t>Occlusion - imagine pinching shut flexible tube</a:t>
            </a:r>
            <a:endParaRPr>
              <a:highlight>
                <a:srgbClr val="FFFFFF"/>
              </a:highlight>
            </a:endParaRPr>
          </a:p>
          <a:p>
            <a:pPr indent="0" lvl="0" marL="0" rtl="0" algn="l">
              <a:spcBef>
                <a:spcPts val="0"/>
              </a:spcBef>
              <a:spcAft>
                <a:spcPts val="0"/>
              </a:spcAft>
              <a:buNone/>
            </a:pPr>
            <a:r>
              <a:rPr lang="en-GB">
                <a:highlight>
                  <a:srgbClr val="FFFFFF"/>
                </a:highlight>
              </a:rPr>
              <a:t>The pressure in the cuff when blood first passes through the cuffed region of the artery is an estimate of systolic pressure (maximum pulsatile pressure). The pressure in the cuff when blood first starts to flow continuously is an estimate of diastolic pressure (minimum pulsatile pressure).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Palpation</a:t>
            </a:r>
            <a:r>
              <a:rPr lang="en-GB"/>
              <a:t>: Appearance of a distal pulse indicates cuff pressure has dropped just below systolic pressure - doesn’t tell you diastolic</a:t>
            </a:r>
            <a:endParaRPr/>
          </a:p>
          <a:p>
            <a:pPr indent="0" lvl="0" marL="0" rtl="0" algn="l">
              <a:spcBef>
                <a:spcPts val="0"/>
              </a:spcBef>
              <a:spcAft>
                <a:spcPts val="0"/>
              </a:spcAft>
              <a:buNone/>
            </a:pPr>
            <a:r>
              <a:rPr b="1" lang="en-GB"/>
              <a:t>Korotkoff sounds</a:t>
            </a:r>
            <a:r>
              <a:rPr lang="en-GB"/>
              <a:t>: Turbulence as blood spurts into the expanding artery causes pulses of sound - first sound is indicator of systolic pressure. As cuff pressure drops between systolic and diastolic regular “thumping” is heard as the blood pressure oscillates around the cuff pressure. When the cuff pressure drops below the diastolic pressure, just have normal laminar flow - silence indicates diastolic pressure</a:t>
            </a:r>
            <a:endParaRPr/>
          </a:p>
          <a:p>
            <a:pPr indent="0" lvl="0" marL="0" rtl="0" algn="l">
              <a:spcBef>
                <a:spcPts val="0"/>
              </a:spcBef>
              <a:spcAft>
                <a:spcPts val="0"/>
              </a:spcAft>
              <a:buNone/>
            </a:pPr>
            <a:r>
              <a:rPr b="1" lang="en-GB"/>
              <a:t>Oscillometric method</a:t>
            </a:r>
            <a:r>
              <a:rPr lang="en-GB"/>
              <a:t>: Measure cuff pressure, high pass filter to extract the small oscillations due to pulsatile flow. Can extract estimates of blood pressure from the envelope of this function.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17ac1ef95_5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17ac1ef95_5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300">
                <a:latin typeface="Lato"/>
                <a:ea typeface="Lato"/>
                <a:cs typeface="Lato"/>
                <a:sym typeface="Lato"/>
              </a:rPr>
              <a:t>N</a:t>
            </a:r>
            <a:r>
              <a:rPr lang="en-GB" sz="1300">
                <a:latin typeface="Lato"/>
                <a:ea typeface="Lato"/>
                <a:cs typeface="Lato"/>
                <a:sym typeface="Lato"/>
              </a:rPr>
              <a:t>ormally done using an inflatable cuff. Current units go up to approximately 300mmHg.  Would need to come up with a different solution in order to be compact enough to fit in a watch. </a:t>
            </a:r>
            <a:endParaRPr sz="1300">
              <a:latin typeface="Lato"/>
              <a:ea typeface="Lato"/>
              <a:cs typeface="Lato"/>
              <a:sym typeface="Lato"/>
            </a:endParaRPr>
          </a:p>
          <a:p>
            <a:pPr indent="0" lvl="0" marL="0" rtl="0" algn="l">
              <a:lnSpc>
                <a:spcPct val="115000"/>
              </a:lnSpc>
              <a:spcBef>
                <a:spcPts val="1600"/>
              </a:spcBef>
              <a:spcAft>
                <a:spcPts val="0"/>
              </a:spcAft>
              <a:buNone/>
            </a:pPr>
            <a:r>
              <a:t/>
            </a:r>
            <a:endParaRPr sz="1300">
              <a:latin typeface="Lato"/>
              <a:ea typeface="Lato"/>
              <a:cs typeface="Lato"/>
              <a:sym typeface="Lato"/>
            </a:endParaRPr>
          </a:p>
          <a:p>
            <a:pPr indent="0" lvl="0" marL="0" rtl="0" algn="l">
              <a:lnSpc>
                <a:spcPct val="115000"/>
              </a:lnSpc>
              <a:spcBef>
                <a:spcPts val="1600"/>
              </a:spcBef>
              <a:spcAft>
                <a:spcPts val="0"/>
              </a:spcAft>
              <a:buNone/>
            </a:pPr>
            <a:r>
              <a:rPr lang="en-GB" sz="1300">
                <a:latin typeface="Lato"/>
                <a:ea typeface="Lato"/>
                <a:cs typeface="Lato"/>
                <a:sym typeface="Lato"/>
              </a:rPr>
              <a:t>Pull band to which slowly releases.</a:t>
            </a:r>
            <a:endParaRPr sz="1300">
              <a:latin typeface="Lato"/>
              <a:ea typeface="Lato"/>
              <a:cs typeface="Lato"/>
              <a:sym typeface="Lato"/>
            </a:endParaRPr>
          </a:p>
          <a:p>
            <a:pPr indent="0" lvl="0" marL="0" rtl="0" algn="l">
              <a:lnSpc>
                <a:spcPct val="115000"/>
              </a:lnSpc>
              <a:spcBef>
                <a:spcPts val="1600"/>
              </a:spcBef>
              <a:spcAft>
                <a:spcPts val="0"/>
              </a:spcAft>
              <a:buNone/>
            </a:pPr>
            <a:r>
              <a:rPr lang="en-GB" sz="1300">
                <a:latin typeface="Lato"/>
                <a:ea typeface="Lato"/>
                <a:cs typeface="Lato"/>
                <a:sym typeface="Lato"/>
              </a:rPr>
              <a:t>Sensors like force sensitive capacitors,  - capacitance changes with force applied. extremely small and accurate. Plug into an Arduino</a:t>
            </a:r>
            <a:endParaRPr sz="1300">
              <a:latin typeface="Lato"/>
              <a:ea typeface="Lato"/>
              <a:cs typeface="Lato"/>
              <a:sym typeface="Lato"/>
            </a:endParaRPr>
          </a:p>
          <a:p>
            <a:pPr indent="0" lvl="0" marL="0" rtl="0" algn="l">
              <a:lnSpc>
                <a:spcPct val="115000"/>
              </a:lnSpc>
              <a:spcBef>
                <a:spcPts val="1600"/>
              </a:spcBef>
              <a:spcAft>
                <a:spcPts val="0"/>
              </a:spcAft>
              <a:buNone/>
            </a:pPr>
            <a:r>
              <a:rPr lang="en-GB" sz="1300">
                <a:latin typeface="Lato"/>
                <a:ea typeface="Lato"/>
                <a:cs typeface="Lato"/>
                <a:sym typeface="Lato"/>
              </a:rPr>
              <a:t>Most complicated part is measuring blood pressure variation. Would need to do some testing before deciding which is most effective - Korotkoff sounds would potentially be simpler, but we would need to guarantee that the acoustic sensor picks up the sounds as well at the wrist as at the arm. Currently requires trained doctor to listen for the sounds. </a:t>
            </a:r>
            <a:endParaRPr sz="1300">
              <a:latin typeface="Lato"/>
              <a:ea typeface="Lato"/>
              <a:cs typeface="Lato"/>
              <a:sym typeface="Lato"/>
            </a:endParaRPr>
          </a:p>
          <a:p>
            <a:pPr indent="0" lvl="0" marL="0" rtl="0" algn="l">
              <a:lnSpc>
                <a:spcPct val="115000"/>
              </a:lnSpc>
              <a:spcBef>
                <a:spcPts val="1600"/>
              </a:spcBef>
              <a:spcAft>
                <a:spcPts val="1600"/>
              </a:spcAft>
              <a:buNone/>
            </a:pPr>
            <a:r>
              <a:rPr lang="en-GB" sz="1300">
                <a:latin typeface="Lato"/>
                <a:ea typeface="Lato"/>
                <a:cs typeface="Lato"/>
                <a:sym typeface="Lato"/>
              </a:rPr>
              <a:t>Pressure sensor would be more accurate and consistent, but need to understand the algorithm properly for extracting the systolic and diastolic pressure from the envelope wave form.</a:t>
            </a:r>
            <a:endParaRPr sz="1300">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image" Target="../media/image5.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13.jpg"/><Relationship Id="rId5" Type="http://schemas.openxmlformats.org/officeDocument/2006/relationships/image" Target="../media/image11.jpg"/><Relationship Id="rId6"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image" Target="../media/image13.jpg"/><Relationship Id="rId5" Type="http://schemas.openxmlformats.org/officeDocument/2006/relationships/image" Target="../media/image11.jpg"/><Relationship Id="rId6"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s://www.ncbi.nlm.nih.gov/pmc/articles/PMC5943414/" TargetMode="External"/><Relationship Id="rId4" Type="http://schemas.openxmlformats.org/officeDocument/2006/relationships/hyperlink" Target="https://biomedical-engineering-online.biomedcentral.com/articles/10.1186/1475-925X-11-5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hyperlink" Target="https://www.who.int/bulletin/volumes/93/4/14-140996/e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WEARABLE HEALTHCARE</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Alistair, Ana-Maria, Daniel, Joe, Rose &amp; Vidya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 cuff measurement</a:t>
            </a:r>
            <a:endParaRPr/>
          </a:p>
        </p:txBody>
      </p:sp>
      <p:sp>
        <p:nvSpPr>
          <p:cNvPr id="322" name="Google Shape;322;p26"/>
          <p:cNvSpPr txBox="1"/>
          <p:nvPr>
            <p:ph idx="1" type="body"/>
          </p:nvPr>
        </p:nvSpPr>
        <p:spPr>
          <a:xfrm>
            <a:off x="1297500" y="1567550"/>
            <a:ext cx="30225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Pulse transit time .</a:t>
            </a:r>
            <a:endParaRPr/>
          </a:p>
          <a:p>
            <a:pPr indent="0" lvl="0" marL="0" rtl="0" algn="l">
              <a:spcBef>
                <a:spcPts val="1600"/>
              </a:spcBef>
              <a:spcAft>
                <a:spcPts val="0"/>
              </a:spcAft>
              <a:buNone/>
            </a:pPr>
            <a:r>
              <a:rPr lang="en-GB"/>
              <a:t>ECG and PPG. </a:t>
            </a:r>
            <a:endParaRPr/>
          </a:p>
          <a:p>
            <a:pPr indent="0" lvl="0" marL="0" rtl="0" algn="l">
              <a:spcBef>
                <a:spcPts val="1600"/>
              </a:spcBef>
              <a:spcAft>
                <a:spcPts val="0"/>
              </a:spcAft>
              <a:buNone/>
            </a:pPr>
            <a:r>
              <a:rPr lang="en-GB"/>
              <a:t>Could give indication of acute pressure change. </a:t>
            </a:r>
            <a:endParaRPr/>
          </a:p>
          <a:p>
            <a:pPr indent="0" lvl="0" marL="0" rtl="0" algn="l">
              <a:spcBef>
                <a:spcPts val="1600"/>
              </a:spcBef>
              <a:spcAft>
                <a:spcPts val="1600"/>
              </a:spcAft>
              <a:buNone/>
            </a:pPr>
            <a:r>
              <a:t/>
            </a:r>
            <a:endParaRPr/>
          </a:p>
        </p:txBody>
      </p:sp>
      <p:pic>
        <p:nvPicPr>
          <p:cNvPr id="323" name="Google Shape;323;p26"/>
          <p:cNvPicPr preferRelativeResize="0"/>
          <p:nvPr/>
        </p:nvPicPr>
        <p:blipFill>
          <a:blip r:embed="rId3">
            <a:alphaModFix/>
          </a:blip>
          <a:stretch>
            <a:fillRect/>
          </a:stretch>
        </p:blipFill>
        <p:spPr>
          <a:xfrm>
            <a:off x="4572001" y="1183025"/>
            <a:ext cx="4390875" cy="3295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Combining the data</a:t>
            </a:r>
            <a:endParaRPr/>
          </a:p>
        </p:txBody>
      </p:sp>
      <p:sp>
        <p:nvSpPr>
          <p:cNvPr id="329" name="Google Shape;329;p27"/>
          <p:cNvSpPr txBox="1"/>
          <p:nvPr>
            <p:ph idx="1" type="body"/>
          </p:nvPr>
        </p:nvSpPr>
        <p:spPr>
          <a:xfrm>
            <a:off x="1234150" y="2099625"/>
            <a:ext cx="2921100" cy="13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Each individual component may have low accuracy.</a:t>
            </a:r>
            <a:endParaRPr/>
          </a:p>
          <a:p>
            <a:pPr indent="0" lvl="0" marL="0" rtl="0" algn="l">
              <a:spcBef>
                <a:spcPts val="1600"/>
              </a:spcBef>
              <a:spcAft>
                <a:spcPts val="1600"/>
              </a:spcAft>
              <a:buNone/>
            </a:pPr>
            <a:r>
              <a:rPr lang="en-GB"/>
              <a:t>Combining the data together can give much clearer indication of problems. </a:t>
            </a:r>
            <a:endParaRPr/>
          </a:p>
        </p:txBody>
      </p:sp>
      <p:pic>
        <p:nvPicPr>
          <p:cNvPr id="330" name="Google Shape;330;p27"/>
          <p:cNvPicPr preferRelativeResize="0"/>
          <p:nvPr/>
        </p:nvPicPr>
        <p:blipFill rotWithShape="1">
          <a:blip r:embed="rId3">
            <a:alphaModFix/>
          </a:blip>
          <a:srcRect b="0" l="10241" r="0" t="8265"/>
          <a:stretch/>
        </p:blipFill>
        <p:spPr>
          <a:xfrm rot="10800000">
            <a:off x="4654525" y="1759125"/>
            <a:ext cx="4477200" cy="3372600"/>
          </a:xfrm>
          <a:prstGeom prst="diagStripe">
            <a:avLst>
              <a:gd fmla="val 50000" name="adj"/>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28"/>
          <p:cNvSpPr txBox="1"/>
          <p:nvPr>
            <p:ph idx="1" type="body"/>
          </p:nvPr>
        </p:nvSpPr>
        <p:spPr>
          <a:xfrm>
            <a:off x="5768676" y="3067500"/>
            <a:ext cx="3176100" cy="1797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Blood pressure sensor located on the radial artery</a:t>
            </a:r>
            <a:endParaRPr/>
          </a:p>
          <a:p>
            <a:pPr indent="-298450" lvl="0" marL="457200" rtl="0" algn="l">
              <a:spcBef>
                <a:spcPts val="0"/>
              </a:spcBef>
              <a:spcAft>
                <a:spcPts val="0"/>
              </a:spcAft>
              <a:buSzPts val="1100"/>
              <a:buChar char="●"/>
            </a:pPr>
            <a:r>
              <a:rPr lang="en-GB"/>
              <a:t>Heart rate sensor located on the ulnar artery</a:t>
            </a:r>
            <a:endParaRPr/>
          </a:p>
          <a:p>
            <a:pPr indent="-298450" lvl="0" marL="457200" rtl="0" algn="l">
              <a:spcBef>
                <a:spcPts val="0"/>
              </a:spcBef>
              <a:spcAft>
                <a:spcPts val="0"/>
              </a:spcAft>
              <a:buSzPts val="1100"/>
              <a:buChar char="●"/>
            </a:pPr>
            <a:r>
              <a:rPr lang="en-GB"/>
              <a:t>Temperature sensor located mid-wrist</a:t>
            </a:r>
            <a:endParaRPr/>
          </a:p>
          <a:p>
            <a:pPr indent="-298450" lvl="0" marL="457200" rtl="0" algn="l">
              <a:spcBef>
                <a:spcPts val="0"/>
              </a:spcBef>
              <a:spcAft>
                <a:spcPts val="0"/>
              </a:spcAft>
              <a:buSzPts val="1100"/>
              <a:buChar char="●"/>
            </a:pPr>
            <a:r>
              <a:rPr lang="en-GB"/>
              <a:t>Components initially attached using a velcro strap</a:t>
            </a:r>
            <a:endParaRPr/>
          </a:p>
          <a:p>
            <a:pPr indent="-298450" lvl="0" marL="457200" rtl="0" algn="l">
              <a:spcBef>
                <a:spcPts val="0"/>
              </a:spcBef>
              <a:spcAft>
                <a:spcPts val="0"/>
              </a:spcAft>
              <a:buClr>
                <a:srgbClr val="000000"/>
              </a:buClr>
              <a:buSzPts val="1100"/>
              <a:buChar char="●"/>
            </a:pPr>
            <a:r>
              <a:rPr lang="en-GB">
                <a:solidFill>
                  <a:srgbClr val="000000"/>
                </a:solidFill>
              </a:rPr>
              <a:t>Power in the final design provided by wrist motion</a:t>
            </a:r>
            <a:endParaRPr>
              <a:solidFill>
                <a:srgbClr val="000000"/>
              </a:solidFill>
            </a:endParaRPr>
          </a:p>
        </p:txBody>
      </p:sp>
      <p:grpSp>
        <p:nvGrpSpPr>
          <p:cNvPr id="336" name="Google Shape;336;p28"/>
          <p:cNvGrpSpPr/>
          <p:nvPr/>
        </p:nvGrpSpPr>
        <p:grpSpPr>
          <a:xfrm>
            <a:off x="3820680" y="1459193"/>
            <a:ext cx="1502652" cy="2366123"/>
            <a:chOff x="-5144606" y="890490"/>
            <a:chExt cx="2115815" cy="3361448"/>
          </a:xfrm>
        </p:grpSpPr>
        <p:sp>
          <p:nvSpPr>
            <p:cNvPr id="337" name="Google Shape;337;p28"/>
            <p:cNvSpPr/>
            <p:nvPr/>
          </p:nvSpPr>
          <p:spPr>
            <a:xfrm rot="10800000">
              <a:off x="-4844756" y="3132037"/>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
            <p:cNvSpPr/>
            <p:nvPr/>
          </p:nvSpPr>
          <p:spPr>
            <a:xfrm rot="5400000">
              <a:off x="-4709156" y="3323872"/>
              <a:ext cx="623700" cy="894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p:nvPr/>
          </p:nvSpPr>
          <p:spPr>
            <a:xfrm>
              <a:off x="-4844756" y="890490"/>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a:off x="-5144606" y="1591975"/>
              <a:ext cx="2002800" cy="2215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p:nvPr/>
          </p:nvSpPr>
          <p:spPr>
            <a:xfrm>
              <a:off x="-3257390" y="2509293"/>
              <a:ext cx="228600" cy="2289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a:off x="-5144606" y="1493958"/>
              <a:ext cx="2002800" cy="22782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3" name="Google Shape;343;p28"/>
          <p:cNvPicPr preferRelativeResize="0"/>
          <p:nvPr/>
        </p:nvPicPr>
        <p:blipFill rotWithShape="1">
          <a:blip r:embed="rId3">
            <a:alphaModFix/>
          </a:blip>
          <a:srcRect b="31656" l="47792" r="32558" t="42078"/>
          <a:stretch/>
        </p:blipFill>
        <p:spPr>
          <a:xfrm>
            <a:off x="3879238" y="1942314"/>
            <a:ext cx="1305900" cy="1499700"/>
          </a:xfrm>
          <a:prstGeom prst="roundRect">
            <a:avLst>
              <a:gd fmla="val 7794" name="adj"/>
            </a:avLst>
          </a:prstGeom>
          <a:noFill/>
          <a:ln cap="flat" cmpd="sng" w="28575">
            <a:solidFill>
              <a:srgbClr val="FFFFFF"/>
            </a:solidFill>
            <a:prstDash val="solid"/>
            <a:round/>
            <a:headEnd len="sm" w="sm" type="none"/>
            <a:tailEnd len="sm" w="sm" type="none"/>
          </a:ln>
        </p:spPr>
      </p:pic>
      <p:pic>
        <p:nvPicPr>
          <p:cNvPr id="344" name="Google Shape;344;p28"/>
          <p:cNvPicPr preferRelativeResize="0"/>
          <p:nvPr/>
        </p:nvPicPr>
        <p:blipFill>
          <a:blip r:embed="rId4">
            <a:alphaModFix/>
          </a:blip>
          <a:stretch>
            <a:fillRect/>
          </a:stretch>
        </p:blipFill>
        <p:spPr>
          <a:xfrm>
            <a:off x="6869900" y="292447"/>
            <a:ext cx="1838700" cy="2598900"/>
          </a:xfrm>
          <a:prstGeom prst="round2DiagRect">
            <a:avLst>
              <a:gd fmla="val 50000" name="adj1"/>
              <a:gd fmla="val 0" name="adj2"/>
            </a:avLst>
          </a:prstGeom>
          <a:noFill/>
          <a:ln>
            <a:noFill/>
          </a:ln>
        </p:spPr>
      </p:pic>
      <p:pic>
        <p:nvPicPr>
          <p:cNvPr id="345" name="Google Shape;345;p28"/>
          <p:cNvPicPr preferRelativeResize="0"/>
          <p:nvPr/>
        </p:nvPicPr>
        <p:blipFill rotWithShape="1">
          <a:blip r:embed="rId5">
            <a:alphaModFix/>
          </a:blip>
          <a:srcRect b="19424" l="12947" r="12342" t="18474"/>
          <a:stretch/>
        </p:blipFill>
        <p:spPr>
          <a:xfrm>
            <a:off x="301325" y="3825325"/>
            <a:ext cx="1968000" cy="1038300"/>
          </a:xfrm>
          <a:prstGeom prst="round2DiagRect">
            <a:avLst>
              <a:gd fmla="val 35803" name="adj1"/>
              <a:gd fmla="val 0" name="adj2"/>
            </a:avLst>
          </a:prstGeom>
          <a:noFill/>
          <a:ln>
            <a:noFill/>
          </a:ln>
        </p:spPr>
      </p:pic>
      <p:sp>
        <p:nvSpPr>
          <p:cNvPr id="346" name="Google Shape;346;p28"/>
          <p:cNvSpPr txBox="1"/>
          <p:nvPr>
            <p:ph idx="2" type="title"/>
          </p:nvPr>
        </p:nvSpPr>
        <p:spPr>
          <a:xfrm>
            <a:off x="1297500" y="393750"/>
            <a:ext cx="37989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Mechanical design</a:t>
            </a:r>
            <a:endParaRPr sz="2400"/>
          </a:p>
        </p:txBody>
      </p:sp>
      <p:sp>
        <p:nvSpPr>
          <p:cNvPr id="347" name="Google Shape;347;p28"/>
          <p:cNvSpPr txBox="1"/>
          <p:nvPr>
            <p:ph idx="1" type="body"/>
          </p:nvPr>
        </p:nvSpPr>
        <p:spPr>
          <a:xfrm>
            <a:off x="301325" y="1620898"/>
            <a:ext cx="2657400" cy="1446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FFFFFF"/>
              </a:buClr>
              <a:buSzPts val="1100"/>
              <a:buChar char="●"/>
            </a:pPr>
            <a:r>
              <a:rPr lang="en-GB">
                <a:solidFill>
                  <a:srgbClr val="FFFFFF"/>
                </a:solidFill>
              </a:rPr>
              <a:t>Controlled by an arduino nano (potential for a smaller microcontroller to be implemented in further iterations)</a:t>
            </a:r>
            <a:endParaRPr>
              <a:solidFill>
                <a:srgbClr val="FFFFFF"/>
              </a:solidFill>
            </a:endParaRPr>
          </a:p>
          <a:p>
            <a:pPr indent="-298450" lvl="0" marL="457200" rtl="0" algn="l">
              <a:spcBef>
                <a:spcPts val="0"/>
              </a:spcBef>
              <a:spcAft>
                <a:spcPts val="0"/>
              </a:spcAft>
              <a:buClr>
                <a:srgbClr val="FFFFFF"/>
              </a:buClr>
              <a:buSzPts val="1100"/>
              <a:buChar char="●"/>
            </a:pPr>
            <a:r>
              <a:rPr lang="en-GB">
                <a:solidFill>
                  <a:srgbClr val="FFFFFF"/>
                </a:solidFill>
              </a:rPr>
              <a:t>We will use an arduino uno for simplicity in the design stage</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29"/>
          <p:cNvSpPr txBox="1"/>
          <p:nvPr>
            <p:ph type="title"/>
          </p:nvPr>
        </p:nvSpPr>
        <p:spPr>
          <a:xfrm>
            <a:off x="1052550" y="2688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Potential Problems</a:t>
            </a:r>
            <a:endParaRPr/>
          </a:p>
        </p:txBody>
      </p:sp>
      <p:sp>
        <p:nvSpPr>
          <p:cNvPr id="353" name="Google Shape;353;p29"/>
          <p:cNvSpPr txBox="1"/>
          <p:nvPr/>
        </p:nvSpPr>
        <p:spPr>
          <a:xfrm>
            <a:off x="1052550" y="1182925"/>
            <a:ext cx="8469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54" name="Google Shape;354;p29"/>
          <p:cNvSpPr txBox="1"/>
          <p:nvPr>
            <p:ph idx="1" type="body"/>
          </p:nvPr>
        </p:nvSpPr>
        <p:spPr>
          <a:xfrm>
            <a:off x="1720175" y="1240225"/>
            <a:ext cx="7158600" cy="3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Short Time Frame</a:t>
            </a:r>
            <a:endParaRPr sz="1200"/>
          </a:p>
          <a:p>
            <a:pPr indent="0" lvl="0" marL="0" rtl="0" algn="l">
              <a:spcBef>
                <a:spcPts val="1600"/>
              </a:spcBef>
              <a:spcAft>
                <a:spcPts val="1600"/>
              </a:spcAft>
              <a:buNone/>
            </a:pPr>
            <a:r>
              <a:t/>
            </a:r>
            <a:endParaRPr>
              <a:solidFill>
                <a:srgbClr val="FFFFFF"/>
              </a:solidFill>
            </a:endParaRPr>
          </a:p>
        </p:txBody>
      </p:sp>
      <p:sp>
        <p:nvSpPr>
          <p:cNvPr id="355" name="Google Shape;355;p29"/>
          <p:cNvSpPr txBox="1"/>
          <p:nvPr/>
        </p:nvSpPr>
        <p:spPr>
          <a:xfrm>
            <a:off x="1052550" y="1727715"/>
            <a:ext cx="7329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56" name="Google Shape;356;p29"/>
          <p:cNvSpPr txBox="1"/>
          <p:nvPr>
            <p:ph idx="1" type="body"/>
          </p:nvPr>
        </p:nvSpPr>
        <p:spPr>
          <a:xfrm>
            <a:off x="1714625" y="1789375"/>
            <a:ext cx="7158600" cy="49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FFFFFF"/>
                </a:solidFill>
              </a:rPr>
              <a:t>Ergonomics</a:t>
            </a:r>
            <a:endParaRPr sz="1200">
              <a:solidFill>
                <a:srgbClr val="FFFFFF"/>
              </a:solidFill>
            </a:endParaRPr>
          </a:p>
        </p:txBody>
      </p:sp>
      <p:sp>
        <p:nvSpPr>
          <p:cNvPr id="357" name="Google Shape;357;p29"/>
          <p:cNvSpPr txBox="1"/>
          <p:nvPr/>
        </p:nvSpPr>
        <p:spPr>
          <a:xfrm>
            <a:off x="1058100" y="2334185"/>
            <a:ext cx="7329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358" name="Google Shape;358;p29"/>
          <p:cNvSpPr txBox="1"/>
          <p:nvPr>
            <p:ph idx="1" type="body"/>
          </p:nvPr>
        </p:nvSpPr>
        <p:spPr>
          <a:xfrm>
            <a:off x="1700075" y="2409625"/>
            <a:ext cx="7198800" cy="34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FFFFFF"/>
                </a:solidFill>
              </a:rPr>
              <a:t>Integration of Different Components</a:t>
            </a:r>
            <a:endParaRPr sz="1200">
              <a:solidFill>
                <a:srgbClr val="FFFFFF"/>
              </a:solidFill>
            </a:endParaRPr>
          </a:p>
        </p:txBody>
      </p:sp>
      <p:sp>
        <p:nvSpPr>
          <p:cNvPr id="359" name="Google Shape;359;p29"/>
          <p:cNvSpPr txBox="1"/>
          <p:nvPr/>
        </p:nvSpPr>
        <p:spPr>
          <a:xfrm>
            <a:off x="1052550" y="2971472"/>
            <a:ext cx="7329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04</a:t>
            </a:r>
            <a:endParaRPr sz="1300">
              <a:solidFill>
                <a:srgbClr val="FFFFFF"/>
              </a:solidFill>
            </a:endParaRPr>
          </a:p>
        </p:txBody>
      </p:sp>
      <p:sp>
        <p:nvSpPr>
          <p:cNvPr id="360" name="Google Shape;360;p29"/>
          <p:cNvSpPr txBox="1"/>
          <p:nvPr>
            <p:ph idx="1" type="body"/>
          </p:nvPr>
        </p:nvSpPr>
        <p:spPr>
          <a:xfrm>
            <a:off x="1735475" y="3072127"/>
            <a:ext cx="7128000" cy="44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FFFFFF"/>
                </a:solidFill>
              </a:rPr>
              <a:t>Blood Pressure Sensor</a:t>
            </a:r>
            <a:endParaRPr sz="1200">
              <a:solidFill>
                <a:srgbClr val="FFFFFF"/>
              </a:solidFill>
            </a:endParaRPr>
          </a:p>
        </p:txBody>
      </p:sp>
      <p:sp>
        <p:nvSpPr>
          <p:cNvPr id="361" name="Google Shape;361;p29"/>
          <p:cNvSpPr txBox="1"/>
          <p:nvPr/>
        </p:nvSpPr>
        <p:spPr>
          <a:xfrm>
            <a:off x="1058100" y="3608772"/>
            <a:ext cx="7329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05</a:t>
            </a:r>
            <a:endParaRPr sz="1300">
              <a:solidFill>
                <a:srgbClr val="FFFFFF"/>
              </a:solidFill>
            </a:endParaRPr>
          </a:p>
        </p:txBody>
      </p:sp>
      <p:sp>
        <p:nvSpPr>
          <p:cNvPr id="362" name="Google Shape;362;p29"/>
          <p:cNvSpPr txBox="1"/>
          <p:nvPr>
            <p:ph idx="1" type="body"/>
          </p:nvPr>
        </p:nvSpPr>
        <p:spPr>
          <a:xfrm>
            <a:off x="1739850" y="3712875"/>
            <a:ext cx="7260900" cy="34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FFFFFF"/>
                </a:solidFill>
              </a:rPr>
              <a:t>Measurements</a:t>
            </a:r>
            <a:r>
              <a:rPr lang="en-GB" sz="1200">
                <a:solidFill>
                  <a:srgbClr val="FFFFFF"/>
                </a:solidFill>
              </a:rPr>
              <a:t> </a:t>
            </a:r>
            <a:endParaRPr sz="1200">
              <a:solidFill>
                <a:srgbClr val="FFFFFF"/>
              </a:solidFill>
            </a:endParaRPr>
          </a:p>
        </p:txBody>
      </p:sp>
      <p:sp>
        <p:nvSpPr>
          <p:cNvPr id="363" name="Google Shape;363;p29"/>
          <p:cNvSpPr txBox="1"/>
          <p:nvPr/>
        </p:nvSpPr>
        <p:spPr>
          <a:xfrm>
            <a:off x="1058100" y="4194322"/>
            <a:ext cx="7329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06</a:t>
            </a:r>
            <a:endParaRPr sz="1300">
              <a:solidFill>
                <a:srgbClr val="FFFFFF"/>
              </a:solidFill>
            </a:endParaRPr>
          </a:p>
        </p:txBody>
      </p:sp>
      <p:sp>
        <p:nvSpPr>
          <p:cNvPr id="364" name="Google Shape;364;p29"/>
          <p:cNvSpPr txBox="1"/>
          <p:nvPr>
            <p:ph idx="1" type="body"/>
          </p:nvPr>
        </p:nvSpPr>
        <p:spPr>
          <a:xfrm>
            <a:off x="1720175" y="4303375"/>
            <a:ext cx="7158600" cy="381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FFFFFF"/>
                </a:solidFill>
              </a:rPr>
              <a:t>Skill sets</a:t>
            </a:r>
            <a:endParaRPr sz="12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30"/>
          <p:cNvSpPr txBox="1"/>
          <p:nvPr>
            <p:ph type="title"/>
          </p:nvPr>
        </p:nvSpPr>
        <p:spPr>
          <a:xfrm>
            <a:off x="2920650" y="2225550"/>
            <a:ext cx="33027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Thank you!</a:t>
            </a:r>
            <a:endParaRPr sz="3000"/>
          </a:p>
        </p:txBody>
      </p:sp>
      <p:grpSp>
        <p:nvGrpSpPr>
          <p:cNvPr id="370" name="Google Shape;370;p30"/>
          <p:cNvGrpSpPr/>
          <p:nvPr/>
        </p:nvGrpSpPr>
        <p:grpSpPr>
          <a:xfrm>
            <a:off x="6762480" y="2546254"/>
            <a:ext cx="1024386" cy="1522884"/>
            <a:chOff x="6505573" y="2745170"/>
            <a:chExt cx="1122000" cy="1668000"/>
          </a:xfrm>
        </p:grpSpPr>
        <p:sp>
          <p:nvSpPr>
            <p:cNvPr id="371" name="Google Shape;371;p30"/>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0"/>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0"/>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75" name="Google Shape;375;p30"/>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76" name="Google Shape;376;p30"/>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30"/>
          <p:cNvGrpSpPr/>
          <p:nvPr/>
        </p:nvGrpSpPr>
        <p:grpSpPr>
          <a:xfrm>
            <a:off x="6405845" y="3121897"/>
            <a:ext cx="520684" cy="1036470"/>
            <a:chOff x="9543736" y="4486132"/>
            <a:chExt cx="570300" cy="1135235"/>
          </a:xfrm>
        </p:grpSpPr>
        <p:sp>
          <p:nvSpPr>
            <p:cNvPr id="378" name="Google Shape;378;p30"/>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0"/>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82" name="Google Shape;382;p30"/>
          <p:cNvPicPr preferRelativeResize="0"/>
          <p:nvPr/>
        </p:nvPicPr>
        <p:blipFill rotWithShape="1">
          <a:blip r:embed="rId4">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83" name="Google Shape;383;p30"/>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0"/>
          <p:cNvGrpSpPr/>
          <p:nvPr/>
        </p:nvGrpSpPr>
        <p:grpSpPr>
          <a:xfrm>
            <a:off x="7564804" y="3443361"/>
            <a:ext cx="455496" cy="692277"/>
            <a:chOff x="7384375" y="3728000"/>
            <a:chExt cx="498900" cy="758244"/>
          </a:xfrm>
        </p:grpSpPr>
        <p:sp>
          <p:nvSpPr>
            <p:cNvPr id="385" name="Google Shape;385;p30"/>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30"/>
          <p:cNvGrpSpPr/>
          <p:nvPr/>
        </p:nvGrpSpPr>
        <p:grpSpPr>
          <a:xfrm>
            <a:off x="7564836" y="3561758"/>
            <a:ext cx="478081" cy="462776"/>
            <a:chOff x="7384385" y="3857442"/>
            <a:chExt cx="523637" cy="506874"/>
          </a:xfrm>
        </p:grpSpPr>
        <p:sp>
          <p:nvSpPr>
            <p:cNvPr id="390" name="Google Shape;390;p30"/>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30"/>
            <p:cNvGrpSpPr/>
            <p:nvPr/>
          </p:nvGrpSpPr>
          <p:grpSpPr>
            <a:xfrm>
              <a:off x="7384385" y="3857442"/>
              <a:ext cx="523637" cy="498900"/>
              <a:chOff x="7384385" y="3857442"/>
              <a:chExt cx="523637" cy="498900"/>
            </a:xfrm>
          </p:grpSpPr>
          <p:sp>
            <p:nvSpPr>
              <p:cNvPr id="392" name="Google Shape;392;p30"/>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94" name="Google Shape;394;p30"/>
          <p:cNvPicPr preferRelativeResize="0"/>
          <p:nvPr/>
        </p:nvPicPr>
        <p:blipFill rotWithShape="1">
          <a:blip r:embed="rId5">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95" name="Google Shape;395;p30"/>
          <p:cNvGrpSpPr/>
          <p:nvPr/>
        </p:nvGrpSpPr>
        <p:grpSpPr>
          <a:xfrm>
            <a:off x="8110843" y="3443361"/>
            <a:ext cx="435785" cy="692277"/>
            <a:chOff x="7982421" y="3727763"/>
            <a:chExt cx="477311" cy="758244"/>
          </a:xfrm>
        </p:grpSpPr>
        <p:sp>
          <p:nvSpPr>
            <p:cNvPr id="396" name="Google Shape;396;p30"/>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0"/>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04" name="Google Shape;404;p30"/>
          <p:cNvPicPr preferRelativeResize="0"/>
          <p:nvPr/>
        </p:nvPicPr>
        <p:blipFill rotWithShape="1">
          <a:blip r:embed="rId6">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grpSp>
        <p:nvGrpSpPr>
          <p:cNvPr id="409" name="Google Shape;409;p31"/>
          <p:cNvGrpSpPr/>
          <p:nvPr/>
        </p:nvGrpSpPr>
        <p:grpSpPr>
          <a:xfrm>
            <a:off x="6762480" y="2546254"/>
            <a:ext cx="1024386" cy="1522884"/>
            <a:chOff x="6505573" y="2745170"/>
            <a:chExt cx="1122000" cy="1668000"/>
          </a:xfrm>
        </p:grpSpPr>
        <p:sp>
          <p:nvSpPr>
            <p:cNvPr id="410" name="Google Shape;410;p31"/>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14" name="Google Shape;414;p31"/>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415" name="Google Shape;415;p31"/>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31"/>
          <p:cNvGrpSpPr/>
          <p:nvPr/>
        </p:nvGrpSpPr>
        <p:grpSpPr>
          <a:xfrm>
            <a:off x="6405845" y="3121897"/>
            <a:ext cx="520684" cy="1036470"/>
            <a:chOff x="9543736" y="4486132"/>
            <a:chExt cx="570300" cy="1135235"/>
          </a:xfrm>
        </p:grpSpPr>
        <p:sp>
          <p:nvSpPr>
            <p:cNvPr id="417" name="Google Shape;417;p31"/>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21" name="Google Shape;421;p31"/>
          <p:cNvPicPr preferRelativeResize="0"/>
          <p:nvPr/>
        </p:nvPicPr>
        <p:blipFill rotWithShape="1">
          <a:blip r:embed="rId4">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422" name="Google Shape;422;p31"/>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31"/>
          <p:cNvGrpSpPr/>
          <p:nvPr/>
        </p:nvGrpSpPr>
        <p:grpSpPr>
          <a:xfrm>
            <a:off x="7564804" y="3443361"/>
            <a:ext cx="455496" cy="692277"/>
            <a:chOff x="7384375" y="3728000"/>
            <a:chExt cx="498900" cy="758244"/>
          </a:xfrm>
        </p:grpSpPr>
        <p:sp>
          <p:nvSpPr>
            <p:cNvPr id="424" name="Google Shape;424;p31"/>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 name="Google Shape;428;p31"/>
          <p:cNvGrpSpPr/>
          <p:nvPr/>
        </p:nvGrpSpPr>
        <p:grpSpPr>
          <a:xfrm>
            <a:off x="7564836" y="3561758"/>
            <a:ext cx="478081" cy="462776"/>
            <a:chOff x="7384385" y="3857442"/>
            <a:chExt cx="523637" cy="506874"/>
          </a:xfrm>
        </p:grpSpPr>
        <p:sp>
          <p:nvSpPr>
            <p:cNvPr id="429" name="Google Shape;429;p31"/>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31"/>
            <p:cNvGrpSpPr/>
            <p:nvPr/>
          </p:nvGrpSpPr>
          <p:grpSpPr>
            <a:xfrm>
              <a:off x="7384385" y="3857442"/>
              <a:ext cx="523637" cy="498900"/>
              <a:chOff x="7384385" y="3857442"/>
              <a:chExt cx="523637" cy="498900"/>
            </a:xfrm>
          </p:grpSpPr>
          <p:sp>
            <p:nvSpPr>
              <p:cNvPr id="431" name="Google Shape;431;p31"/>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33" name="Google Shape;433;p31"/>
          <p:cNvPicPr preferRelativeResize="0"/>
          <p:nvPr/>
        </p:nvPicPr>
        <p:blipFill rotWithShape="1">
          <a:blip r:embed="rId5">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34" name="Google Shape;434;p31"/>
          <p:cNvGrpSpPr/>
          <p:nvPr/>
        </p:nvGrpSpPr>
        <p:grpSpPr>
          <a:xfrm>
            <a:off x="8110843" y="3443361"/>
            <a:ext cx="435785" cy="692277"/>
            <a:chOff x="7982421" y="3727763"/>
            <a:chExt cx="477311" cy="758244"/>
          </a:xfrm>
        </p:grpSpPr>
        <p:sp>
          <p:nvSpPr>
            <p:cNvPr id="435" name="Google Shape;435;p31"/>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1"/>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1"/>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43" name="Google Shape;443;p31"/>
          <p:cNvPicPr preferRelativeResize="0"/>
          <p:nvPr/>
        </p:nvPicPr>
        <p:blipFill rotWithShape="1">
          <a:blip r:embed="rId6">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
        <p:nvSpPr>
          <p:cNvPr id="444" name="Google Shape;444;p31"/>
          <p:cNvSpPr txBox="1"/>
          <p:nvPr>
            <p:ph type="title"/>
          </p:nvPr>
        </p:nvSpPr>
        <p:spPr>
          <a:xfrm>
            <a:off x="2920650" y="2225550"/>
            <a:ext cx="33027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Questions</a:t>
            </a:r>
            <a:endParaRPr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32"/>
          <p:cNvSpPr txBox="1"/>
          <p:nvPr>
            <p:ph type="title"/>
          </p:nvPr>
        </p:nvSpPr>
        <p:spPr>
          <a:xfrm>
            <a:off x="1297500" y="393750"/>
            <a:ext cx="71262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Bibliography</a:t>
            </a:r>
            <a:endParaRPr/>
          </a:p>
        </p:txBody>
      </p:sp>
      <p:sp>
        <p:nvSpPr>
          <p:cNvPr id="450" name="Google Shape;450;p32"/>
          <p:cNvSpPr txBox="1"/>
          <p:nvPr>
            <p:ph idx="1" type="body"/>
          </p:nvPr>
        </p:nvSpPr>
        <p:spPr>
          <a:xfrm>
            <a:off x="1297500" y="1138700"/>
            <a:ext cx="7253700" cy="32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 </a:t>
            </a:r>
            <a:r>
              <a:rPr lang="en-GB" sz="1200">
                <a:latin typeface="Arial"/>
                <a:ea typeface="Arial"/>
                <a:cs typeface="Arial"/>
                <a:sym typeface="Arial"/>
              </a:rPr>
              <a:t>Abay, T. Y., 2018, Photoplethysmography for blood volumes and oxygenation changes during intermittent vascular occlusions. Accessed Online </a:t>
            </a:r>
            <a:r>
              <a:rPr lang="en-GB" sz="1100" u="sng">
                <a:solidFill>
                  <a:schemeClr val="accent5"/>
                </a:solidFill>
                <a:latin typeface="Arial"/>
                <a:ea typeface="Arial"/>
                <a:cs typeface="Arial"/>
                <a:sym typeface="Arial"/>
                <a:hlinkClick r:id="rId3"/>
              </a:rPr>
              <a:t>https://www.ncbi.nlm.nih.gov/pmc/articles/PMC5943414/</a:t>
            </a:r>
            <a:r>
              <a:rPr lang="en-GB" sz="1200">
                <a:latin typeface="Arial"/>
                <a:ea typeface="Arial"/>
                <a:cs typeface="Arial"/>
                <a:sym typeface="Arial"/>
              </a:rPr>
              <a:t> [05.16.2019]</a:t>
            </a:r>
            <a:endParaRPr/>
          </a:p>
          <a:p>
            <a:pPr indent="0" lvl="0" marL="0" rtl="0" algn="l">
              <a:spcBef>
                <a:spcPts val="1600"/>
              </a:spcBef>
              <a:spcAft>
                <a:spcPts val="0"/>
              </a:spcAft>
              <a:buNone/>
            </a:pPr>
            <a:r>
              <a:rPr lang="en-GB" sz="1200">
                <a:latin typeface="Arial"/>
                <a:ea typeface="Arial"/>
                <a:cs typeface="Arial"/>
                <a:sym typeface="Arial"/>
              </a:rPr>
              <a:t>[2]: </a:t>
            </a:r>
            <a:r>
              <a:rPr lang="en-GB"/>
              <a:t>Babbs, C. 2012, </a:t>
            </a:r>
            <a:r>
              <a:rPr lang="en-GB" sz="1200">
                <a:solidFill>
                  <a:srgbClr val="FFFFFF"/>
                </a:solidFill>
                <a:latin typeface="Arial"/>
                <a:ea typeface="Arial"/>
                <a:cs typeface="Arial"/>
                <a:sym typeface="Arial"/>
              </a:rPr>
              <a:t>Oscillometric measurement of systolic and diastolic blood pressures validated in a physiologic mathematical model. BioMedical Engineering Online, </a:t>
            </a:r>
            <a:r>
              <a:rPr lang="en-GB" sz="1200">
                <a:solidFill>
                  <a:srgbClr val="FFFFFF"/>
                </a:solidFill>
                <a:latin typeface="Arial"/>
                <a:ea typeface="Arial"/>
                <a:cs typeface="Arial"/>
                <a:sym typeface="Arial"/>
              </a:rPr>
              <a:t> </a:t>
            </a:r>
            <a:r>
              <a:rPr lang="en-GB" sz="1200" u="sng">
                <a:solidFill>
                  <a:schemeClr val="hlink"/>
                </a:solidFill>
                <a:latin typeface="Arial"/>
                <a:ea typeface="Arial"/>
                <a:cs typeface="Arial"/>
                <a:sym typeface="Arial"/>
                <a:hlinkClick r:id="rId4"/>
              </a:rPr>
              <a:t>https://biomedical-engineering-online.biomedcentral.com/articles/10.1186/1475-925X-11-56</a:t>
            </a:r>
            <a:endParaRPr sz="1200">
              <a:solidFill>
                <a:srgbClr val="FFFFFF"/>
              </a:solidFill>
              <a:latin typeface="Arial"/>
              <a:ea typeface="Arial"/>
              <a:cs typeface="Arial"/>
              <a:sym typeface="Arial"/>
            </a:endParaRPr>
          </a:p>
          <a:p>
            <a:pPr indent="0" lvl="0" marL="0" rtl="0" algn="l">
              <a:spcBef>
                <a:spcPts val="1600"/>
              </a:spcBef>
              <a:spcAft>
                <a:spcPts val="0"/>
              </a:spcAft>
              <a:buNone/>
            </a:pPr>
            <a:r>
              <a:t/>
            </a:r>
            <a:endParaRPr sz="1200">
              <a:solidFill>
                <a:srgbClr val="FFFFFF"/>
              </a:solidFill>
              <a:latin typeface="Arial"/>
              <a:ea typeface="Arial"/>
              <a:cs typeface="Arial"/>
              <a:sym typeface="Arial"/>
            </a:endParaRPr>
          </a:p>
          <a:p>
            <a:pPr indent="0" lvl="0" marL="0" rtl="0" algn="l">
              <a:spcBef>
                <a:spcPts val="1600"/>
              </a:spcBef>
              <a:spcAft>
                <a:spcPts val="1600"/>
              </a:spcAft>
              <a:buNone/>
            </a:pPr>
            <a:r>
              <a:t/>
            </a:r>
            <a:endParaRPr sz="1200">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Statement</a:t>
            </a:r>
            <a:endParaRPr/>
          </a:p>
        </p:txBody>
      </p:sp>
      <p:sp>
        <p:nvSpPr>
          <p:cNvPr id="235" name="Google Shape;235;p18"/>
          <p:cNvSpPr txBox="1"/>
          <p:nvPr>
            <p:ph idx="1" type="body"/>
          </p:nvPr>
        </p:nvSpPr>
        <p:spPr>
          <a:xfrm>
            <a:off x="4330375" y="1235575"/>
            <a:ext cx="4318500" cy="2833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Design a battery powered wearable healthcare device. It should be able to monitor vital signs (ie. blood pressure, heart rate and body temperature)  and signal for help when these levels are in dangerous zones.</a:t>
            </a:r>
            <a:endParaRPr/>
          </a:p>
          <a:p>
            <a:pPr indent="0" lvl="0" marL="0" rtl="0" algn="l">
              <a:spcBef>
                <a:spcPts val="1600"/>
              </a:spcBef>
              <a:spcAft>
                <a:spcPts val="0"/>
              </a:spcAft>
              <a:buNone/>
            </a:pPr>
            <a:r>
              <a:rPr lang="en-GB"/>
              <a:t>The devices only need to be able to detect changes in readings that indicate an issue rather than accurate readings throughout.</a:t>
            </a:r>
            <a:endParaRPr/>
          </a:p>
          <a:p>
            <a:pPr indent="0" lvl="0" marL="0" rtl="0" algn="l">
              <a:spcBef>
                <a:spcPts val="1600"/>
              </a:spcBef>
              <a:spcAft>
                <a:spcPts val="0"/>
              </a:spcAft>
              <a:buNone/>
            </a:pPr>
            <a:r>
              <a:rPr lang="en-GB"/>
              <a:t>The signal will be transmitted via radio to the local healthcare providers to indicate that there is a healthcare emergency.</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37989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demographic</a:t>
            </a:r>
            <a:endParaRPr/>
          </a:p>
        </p:txBody>
      </p:sp>
      <p:sp>
        <p:nvSpPr>
          <p:cNvPr id="241" name="Google Shape;241;p19"/>
          <p:cNvSpPr txBox="1"/>
          <p:nvPr>
            <p:ph idx="1" type="body"/>
          </p:nvPr>
        </p:nvSpPr>
        <p:spPr>
          <a:xfrm>
            <a:off x="1297500" y="1503050"/>
            <a:ext cx="3798900" cy="28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Communities in remote parts of the world</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rPr lang="en-GB">
                <a:solidFill>
                  <a:srgbClr val="FFFFFF"/>
                </a:solidFill>
              </a:rPr>
              <a:t>Vulnerable individuals i.e. prenatal, elderly</a:t>
            </a:r>
            <a:endParaRPr>
              <a:solidFill>
                <a:srgbClr val="FFFFFF"/>
              </a:solidFill>
            </a:endParaRPr>
          </a:p>
          <a:p>
            <a:pPr indent="-298450" lvl="1" marL="914400" rtl="0" algn="l">
              <a:spcBef>
                <a:spcPts val="1600"/>
              </a:spcBef>
              <a:spcAft>
                <a:spcPts val="0"/>
              </a:spcAft>
              <a:buClr>
                <a:srgbClr val="FFFFFF"/>
              </a:buClr>
              <a:buSzPts val="1100"/>
              <a:buChar char="○"/>
            </a:pPr>
            <a:r>
              <a:rPr lang="en-GB">
                <a:solidFill>
                  <a:srgbClr val="FFFFFF"/>
                </a:solidFill>
              </a:rPr>
              <a:t>Low Income countries - 40% of women experience complications at birth</a:t>
            </a:r>
            <a:endParaRPr>
              <a:solidFill>
                <a:srgbClr val="FFFFFF"/>
              </a:solidFill>
            </a:endParaRPr>
          </a:p>
          <a:p>
            <a:pPr indent="0" lvl="0" marL="457200" rtl="0" algn="l">
              <a:spcBef>
                <a:spcPts val="1600"/>
              </a:spcBef>
              <a:spcAft>
                <a:spcPts val="1600"/>
              </a:spcAft>
              <a:buNone/>
            </a:pPr>
            <a:r>
              <a:t/>
            </a:r>
            <a:endParaRPr>
              <a:solidFill>
                <a:srgbClr val="FFFFFF"/>
              </a:solidFill>
            </a:endParaRPr>
          </a:p>
        </p:txBody>
      </p:sp>
      <p:sp>
        <p:nvSpPr>
          <p:cNvPr id="242" name="Google Shape;242;p19"/>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243" name="Google Shape;243;p19"/>
          <p:cNvPicPr preferRelativeResize="0"/>
          <p:nvPr/>
        </p:nvPicPr>
        <p:blipFill rotWithShape="1">
          <a:blip r:embed="rId3">
            <a:alphaModFix/>
          </a:blip>
          <a:srcRect b="-4825" l="6814" r="41123" t="1944"/>
          <a:stretch/>
        </p:blipFill>
        <p:spPr>
          <a:xfrm flipH="1">
            <a:off x="5961900" y="1503050"/>
            <a:ext cx="3182100" cy="3152100"/>
          </a:xfrm>
          <a:prstGeom prst="diagStripe">
            <a:avLst>
              <a:gd fmla="val 49869" name="adj"/>
            </a:avLst>
          </a:prstGeom>
          <a:noFill/>
          <a:ln>
            <a:noFill/>
          </a:ln>
        </p:spPr>
      </p:pic>
      <p:pic>
        <p:nvPicPr>
          <p:cNvPr id="244" name="Google Shape;244;p19"/>
          <p:cNvPicPr preferRelativeResize="0"/>
          <p:nvPr/>
        </p:nvPicPr>
        <p:blipFill rotWithShape="1">
          <a:blip r:embed="rId4">
            <a:alphaModFix/>
          </a:blip>
          <a:srcRect b="100000" l="60351" r="80465" t="66080"/>
          <a:stretch/>
        </p:blipFill>
        <p:spPr>
          <a:xfrm flipH="1" rot="10800000">
            <a:off x="5812850" y="1503050"/>
            <a:ext cx="2388300" cy="2351100"/>
          </a:xfrm>
          <a:prstGeom prst="diagStripe">
            <a:avLst>
              <a:gd fmla="val 50000" name="adj"/>
            </a:avLst>
          </a:prstGeom>
          <a:noFill/>
          <a:ln>
            <a:noFill/>
          </a:ln>
        </p:spPr>
      </p:pic>
      <p:pic>
        <p:nvPicPr>
          <p:cNvPr id="245" name="Google Shape;245;p19"/>
          <p:cNvPicPr preferRelativeResize="0"/>
          <p:nvPr/>
        </p:nvPicPr>
        <p:blipFill rotWithShape="1">
          <a:blip r:embed="rId5">
            <a:alphaModFix/>
          </a:blip>
          <a:srcRect b="100000" l="54015" r="16019" t="60801"/>
          <a:stretch/>
        </p:blipFill>
        <p:spPr>
          <a:xfrm flipH="1" rot="10800000">
            <a:off x="5830775" y="2826600"/>
            <a:ext cx="2283600" cy="2316900"/>
          </a:xfrm>
          <a:prstGeom prst="diagStripe">
            <a:avLst>
              <a:gd fmla="val 50000" name="adj"/>
            </a:avLst>
          </a:prstGeom>
          <a:noFill/>
          <a:ln>
            <a:noFill/>
          </a:ln>
        </p:spPr>
      </p:pic>
      <p:sp>
        <p:nvSpPr>
          <p:cNvPr id="246" name="Google Shape;246;p19"/>
          <p:cNvSpPr txBox="1"/>
          <p:nvPr/>
        </p:nvSpPr>
        <p:spPr>
          <a:xfrm>
            <a:off x="0" y="4745500"/>
            <a:ext cx="52659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u="sng">
                <a:solidFill>
                  <a:schemeClr val="hlink"/>
                </a:solidFill>
                <a:hlinkClick r:id="rId6"/>
              </a:rPr>
              <a:t>https://www.who.int/bulletin/volumes/93/4/14-140996/en/</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timeline</a:t>
            </a:r>
            <a:endParaRPr/>
          </a:p>
        </p:txBody>
      </p:sp>
      <p:sp>
        <p:nvSpPr>
          <p:cNvPr id="252" name="Google Shape;252;p20"/>
          <p:cNvSpPr txBox="1"/>
          <p:nvPr/>
        </p:nvSpPr>
        <p:spPr>
          <a:xfrm>
            <a:off x="1918452" y="1596250"/>
            <a:ext cx="6396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Week 1</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253" name="Google Shape;253;p20"/>
          <p:cNvSpPr txBox="1"/>
          <p:nvPr/>
        </p:nvSpPr>
        <p:spPr>
          <a:xfrm>
            <a:off x="1735623" y="2722318"/>
            <a:ext cx="1350600" cy="457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Project selection</a:t>
            </a:r>
            <a:endParaRPr sz="1200">
              <a:solidFill>
                <a:srgbClr val="FFFFFF"/>
              </a:solidFill>
              <a:latin typeface="Roboto"/>
              <a:ea typeface="Roboto"/>
              <a:cs typeface="Roboto"/>
              <a:sym typeface="Roboto"/>
            </a:endParaRPr>
          </a:p>
        </p:txBody>
      </p:sp>
      <p:sp>
        <p:nvSpPr>
          <p:cNvPr id="254" name="Google Shape;254;p20"/>
          <p:cNvSpPr txBox="1"/>
          <p:nvPr/>
        </p:nvSpPr>
        <p:spPr>
          <a:xfrm>
            <a:off x="1735623" y="3189689"/>
            <a:ext cx="13506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255" name="Google Shape;255;p20"/>
          <p:cNvSpPr txBox="1"/>
          <p:nvPr/>
        </p:nvSpPr>
        <p:spPr>
          <a:xfrm>
            <a:off x="3218900" y="1596250"/>
            <a:ext cx="6396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Week 2</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256" name="Google Shape;256;p20"/>
          <p:cNvSpPr txBox="1"/>
          <p:nvPr/>
        </p:nvSpPr>
        <p:spPr>
          <a:xfrm>
            <a:off x="3166922" y="2963018"/>
            <a:ext cx="1350600" cy="457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Roboto"/>
                <a:ea typeface="Roboto"/>
                <a:cs typeface="Roboto"/>
                <a:sym typeface="Roboto"/>
              </a:rPr>
              <a:t>In depth research and design. </a:t>
            </a:r>
            <a:endParaRPr sz="1200">
              <a:solidFill>
                <a:srgbClr val="FFFFFF"/>
              </a:solidFill>
              <a:latin typeface="Roboto"/>
              <a:ea typeface="Roboto"/>
              <a:cs typeface="Roboto"/>
              <a:sym typeface="Roboto"/>
            </a:endParaRPr>
          </a:p>
        </p:txBody>
      </p:sp>
      <p:sp>
        <p:nvSpPr>
          <p:cNvPr id="257" name="Google Shape;257;p20"/>
          <p:cNvSpPr txBox="1"/>
          <p:nvPr/>
        </p:nvSpPr>
        <p:spPr>
          <a:xfrm>
            <a:off x="3086347" y="3350312"/>
            <a:ext cx="13506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258" name="Google Shape;258;p20"/>
          <p:cNvSpPr txBox="1"/>
          <p:nvPr/>
        </p:nvSpPr>
        <p:spPr>
          <a:xfrm>
            <a:off x="4516208" y="1596250"/>
            <a:ext cx="6396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Week 3</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259" name="Google Shape;259;p20"/>
          <p:cNvSpPr txBox="1"/>
          <p:nvPr/>
        </p:nvSpPr>
        <p:spPr>
          <a:xfrm>
            <a:off x="4430385" y="2802581"/>
            <a:ext cx="1350600" cy="457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200">
                <a:solidFill>
                  <a:schemeClr val="lt1"/>
                </a:solidFill>
                <a:latin typeface="Roboto"/>
                <a:ea typeface="Roboto"/>
                <a:cs typeface="Roboto"/>
                <a:sym typeface="Roboto"/>
              </a:rPr>
              <a:t>Construction and improvements.</a:t>
            </a:r>
            <a:endParaRPr sz="1200">
              <a:solidFill>
                <a:schemeClr val="lt1"/>
              </a:solidFill>
              <a:latin typeface="Roboto"/>
              <a:ea typeface="Roboto"/>
              <a:cs typeface="Roboto"/>
              <a:sym typeface="Roboto"/>
            </a:endParaRPr>
          </a:p>
        </p:txBody>
      </p:sp>
      <p:sp>
        <p:nvSpPr>
          <p:cNvPr id="260" name="Google Shape;260;p20"/>
          <p:cNvSpPr txBox="1"/>
          <p:nvPr/>
        </p:nvSpPr>
        <p:spPr>
          <a:xfrm>
            <a:off x="4430398" y="3350289"/>
            <a:ext cx="13506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chemeClr val="lt1"/>
              </a:solidFill>
              <a:latin typeface="Roboto"/>
              <a:ea typeface="Roboto"/>
              <a:cs typeface="Roboto"/>
              <a:sym typeface="Roboto"/>
            </a:endParaRPr>
          </a:p>
        </p:txBody>
      </p:sp>
      <p:sp>
        <p:nvSpPr>
          <p:cNvPr id="261" name="Google Shape;261;p20"/>
          <p:cNvSpPr txBox="1"/>
          <p:nvPr/>
        </p:nvSpPr>
        <p:spPr>
          <a:xfrm>
            <a:off x="5809634" y="1596250"/>
            <a:ext cx="6396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Week 4</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262" name="Google Shape;262;p20"/>
          <p:cNvSpPr txBox="1"/>
          <p:nvPr/>
        </p:nvSpPr>
        <p:spPr>
          <a:xfrm>
            <a:off x="5777248" y="2802581"/>
            <a:ext cx="1350600" cy="457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200">
                <a:solidFill>
                  <a:schemeClr val="lt1"/>
                </a:solidFill>
                <a:latin typeface="Roboto"/>
                <a:ea typeface="Roboto"/>
                <a:cs typeface="Roboto"/>
                <a:sym typeface="Roboto"/>
              </a:rPr>
              <a:t>Adjustments and presentation.</a:t>
            </a:r>
            <a:endParaRPr sz="1200">
              <a:solidFill>
                <a:schemeClr val="lt1"/>
              </a:solidFill>
              <a:latin typeface="Roboto"/>
              <a:ea typeface="Roboto"/>
              <a:cs typeface="Roboto"/>
              <a:sym typeface="Roboto"/>
            </a:endParaRPr>
          </a:p>
        </p:txBody>
      </p:sp>
      <p:sp>
        <p:nvSpPr>
          <p:cNvPr id="263" name="Google Shape;263;p20"/>
          <p:cNvSpPr txBox="1"/>
          <p:nvPr/>
        </p:nvSpPr>
        <p:spPr>
          <a:xfrm>
            <a:off x="5777248" y="3260064"/>
            <a:ext cx="13506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chemeClr val="lt1"/>
              </a:solidFill>
              <a:latin typeface="Roboto"/>
              <a:ea typeface="Roboto"/>
              <a:cs typeface="Roboto"/>
              <a:sym typeface="Roboto"/>
            </a:endParaRPr>
          </a:p>
        </p:txBody>
      </p:sp>
      <p:cxnSp>
        <p:nvCxnSpPr>
          <p:cNvPr id="264" name="Google Shape;264;p20"/>
          <p:cNvCxnSpPr/>
          <p:nvPr/>
        </p:nvCxnSpPr>
        <p:spPr>
          <a:xfrm>
            <a:off x="2392723" y="1795549"/>
            <a:ext cx="759300" cy="748200"/>
          </a:xfrm>
          <a:prstGeom prst="straightConnector1">
            <a:avLst/>
          </a:prstGeom>
          <a:noFill/>
          <a:ln cap="flat" cmpd="sng" w="9525">
            <a:solidFill>
              <a:srgbClr val="FFFFFF"/>
            </a:solidFill>
            <a:prstDash val="solid"/>
            <a:round/>
            <a:headEnd len="med" w="med" type="none"/>
            <a:tailEnd len="med" w="med" type="none"/>
          </a:ln>
        </p:spPr>
      </p:cxnSp>
      <p:sp>
        <p:nvSpPr>
          <p:cNvPr id="265" name="Google Shape;265;p20"/>
          <p:cNvSpPr/>
          <p:nvPr/>
        </p:nvSpPr>
        <p:spPr>
          <a:xfrm flipH="1">
            <a:off x="1758427" y="2406655"/>
            <a:ext cx="1408500" cy="1452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266" name="Google Shape;266;p20"/>
          <p:cNvSpPr/>
          <p:nvPr/>
        </p:nvSpPr>
        <p:spPr>
          <a:xfrm>
            <a:off x="1758128" y="2567175"/>
            <a:ext cx="1408500" cy="1452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267" name="Google Shape;267;p20"/>
          <p:cNvCxnSpPr/>
          <p:nvPr/>
        </p:nvCxnSpPr>
        <p:spPr>
          <a:xfrm>
            <a:off x="3693171" y="1795549"/>
            <a:ext cx="759300" cy="748200"/>
          </a:xfrm>
          <a:prstGeom prst="straightConnector1">
            <a:avLst/>
          </a:prstGeom>
          <a:noFill/>
          <a:ln cap="flat" cmpd="sng" w="9525">
            <a:solidFill>
              <a:srgbClr val="FFFFFF"/>
            </a:solidFill>
            <a:prstDash val="solid"/>
            <a:round/>
            <a:headEnd len="med" w="med" type="none"/>
            <a:tailEnd len="med" w="med" type="none"/>
          </a:ln>
        </p:spPr>
      </p:cxnSp>
      <p:sp>
        <p:nvSpPr>
          <p:cNvPr id="268" name="Google Shape;268;p20"/>
          <p:cNvSpPr/>
          <p:nvPr/>
        </p:nvSpPr>
        <p:spPr>
          <a:xfrm flipH="1">
            <a:off x="3058875" y="2406655"/>
            <a:ext cx="1408500" cy="145200"/>
          </a:xfrm>
          <a:prstGeom prst="parallelogram">
            <a:avLst>
              <a:gd fmla="val 96952" name="adj"/>
            </a:avLst>
          </a:prstGeom>
          <a:solidFill>
            <a:srgbClr val="556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5688B"/>
              </a:solidFill>
              <a:highlight>
                <a:srgbClr val="666666"/>
              </a:highlight>
            </a:endParaRPr>
          </a:p>
        </p:txBody>
      </p:sp>
      <p:sp>
        <p:nvSpPr>
          <p:cNvPr id="269" name="Google Shape;269;p20"/>
          <p:cNvSpPr/>
          <p:nvPr/>
        </p:nvSpPr>
        <p:spPr>
          <a:xfrm>
            <a:off x="3058576" y="2567175"/>
            <a:ext cx="1408500" cy="145200"/>
          </a:xfrm>
          <a:prstGeom prst="parallelogram">
            <a:avLst>
              <a:gd fmla="val 96952" name="adj"/>
            </a:avLst>
          </a:prstGeom>
          <a:solidFill>
            <a:srgbClr val="556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270" name="Google Shape;270;p20"/>
          <p:cNvCxnSpPr/>
          <p:nvPr/>
        </p:nvCxnSpPr>
        <p:spPr>
          <a:xfrm>
            <a:off x="4990479" y="1795549"/>
            <a:ext cx="759300" cy="748200"/>
          </a:xfrm>
          <a:prstGeom prst="straightConnector1">
            <a:avLst/>
          </a:prstGeom>
          <a:noFill/>
          <a:ln cap="flat" cmpd="sng" w="9525">
            <a:solidFill>
              <a:schemeClr val="accent3"/>
            </a:solidFill>
            <a:prstDash val="solid"/>
            <a:round/>
            <a:headEnd len="med" w="med" type="none"/>
            <a:tailEnd len="med" w="med" type="none"/>
          </a:ln>
        </p:spPr>
      </p:cxnSp>
      <p:sp>
        <p:nvSpPr>
          <p:cNvPr id="271" name="Google Shape;271;p20"/>
          <p:cNvSpPr/>
          <p:nvPr/>
        </p:nvSpPr>
        <p:spPr>
          <a:xfrm flipH="1">
            <a:off x="4356183" y="2406655"/>
            <a:ext cx="1408500" cy="145200"/>
          </a:xfrm>
          <a:prstGeom prst="parallelogram">
            <a:avLst>
              <a:gd fmla="val 96952" name="adj"/>
            </a:avLst>
          </a:prstGeom>
          <a:solidFill>
            <a:srgbClr val="556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72" name="Google Shape;272;p20"/>
          <p:cNvSpPr/>
          <p:nvPr/>
        </p:nvSpPr>
        <p:spPr>
          <a:xfrm>
            <a:off x="4355884" y="2567175"/>
            <a:ext cx="1408500" cy="145200"/>
          </a:xfrm>
          <a:prstGeom prst="parallelogram">
            <a:avLst>
              <a:gd fmla="val 96952" name="adj"/>
            </a:avLst>
          </a:prstGeom>
          <a:solidFill>
            <a:srgbClr val="556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273" name="Google Shape;273;p20"/>
          <p:cNvCxnSpPr/>
          <p:nvPr/>
        </p:nvCxnSpPr>
        <p:spPr>
          <a:xfrm>
            <a:off x="6283906" y="1795549"/>
            <a:ext cx="759300" cy="748200"/>
          </a:xfrm>
          <a:prstGeom prst="straightConnector1">
            <a:avLst/>
          </a:prstGeom>
          <a:noFill/>
          <a:ln cap="flat" cmpd="sng" w="9525">
            <a:solidFill>
              <a:schemeClr val="accent3"/>
            </a:solidFill>
            <a:prstDash val="solid"/>
            <a:round/>
            <a:headEnd len="med" w="med" type="none"/>
            <a:tailEnd len="med" w="med" type="none"/>
          </a:ln>
        </p:spPr>
      </p:cxnSp>
      <p:sp>
        <p:nvSpPr>
          <p:cNvPr id="274" name="Google Shape;274;p20"/>
          <p:cNvSpPr/>
          <p:nvPr/>
        </p:nvSpPr>
        <p:spPr>
          <a:xfrm flipH="1">
            <a:off x="5649609" y="2406655"/>
            <a:ext cx="1408500" cy="145200"/>
          </a:xfrm>
          <a:prstGeom prst="parallelogram">
            <a:avLst>
              <a:gd fmla="val 96952" name="adj"/>
            </a:avLst>
          </a:prstGeom>
          <a:solidFill>
            <a:srgbClr val="556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75" name="Google Shape;275;p20"/>
          <p:cNvSpPr/>
          <p:nvPr/>
        </p:nvSpPr>
        <p:spPr>
          <a:xfrm>
            <a:off x="5649311" y="2567175"/>
            <a:ext cx="1408500" cy="145200"/>
          </a:xfrm>
          <a:prstGeom prst="parallelogram">
            <a:avLst>
              <a:gd fmla="val 96952" name="adj"/>
            </a:avLst>
          </a:prstGeom>
          <a:solidFill>
            <a:srgbClr val="556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Google Shape;280;p21"/>
          <p:cNvPicPr preferRelativeResize="0"/>
          <p:nvPr/>
        </p:nvPicPr>
        <p:blipFill>
          <a:blip r:embed="rId3">
            <a:alphaModFix/>
          </a:blip>
          <a:stretch>
            <a:fillRect/>
          </a:stretch>
        </p:blipFill>
        <p:spPr>
          <a:xfrm>
            <a:off x="190350" y="2843800"/>
            <a:ext cx="1995000" cy="1995000"/>
          </a:xfrm>
          <a:prstGeom prst="round2DiagRect">
            <a:avLst>
              <a:gd fmla="val 50000" name="adj1"/>
              <a:gd fmla="val 0" name="adj2"/>
            </a:avLst>
          </a:prstGeom>
          <a:noFill/>
          <a:ln>
            <a:noFill/>
          </a:ln>
        </p:spPr>
      </p:pic>
      <p:sp>
        <p:nvSpPr>
          <p:cNvPr id="281" name="Google Shape;281;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Heart Rate</a:t>
            </a:r>
            <a:endParaRPr/>
          </a:p>
        </p:txBody>
      </p:sp>
      <p:pic>
        <p:nvPicPr>
          <p:cNvPr id="282" name="Google Shape;282;p21"/>
          <p:cNvPicPr preferRelativeResize="0"/>
          <p:nvPr/>
        </p:nvPicPr>
        <p:blipFill rotWithShape="1">
          <a:blip r:embed="rId4">
            <a:alphaModFix/>
          </a:blip>
          <a:srcRect b="0" l="9547" r="4982" t="0"/>
          <a:stretch/>
        </p:blipFill>
        <p:spPr>
          <a:xfrm>
            <a:off x="6945950" y="2843800"/>
            <a:ext cx="2093100" cy="1995000"/>
          </a:xfrm>
          <a:prstGeom prst="round2DiagRect">
            <a:avLst>
              <a:gd fmla="val 50000" name="adj1"/>
              <a:gd fmla="val 0" name="adj2"/>
            </a:avLst>
          </a:prstGeom>
          <a:noFill/>
          <a:ln>
            <a:noFill/>
          </a:ln>
        </p:spPr>
      </p:pic>
      <p:sp>
        <p:nvSpPr>
          <p:cNvPr id="283" name="Google Shape;283;p21"/>
          <p:cNvSpPr txBox="1"/>
          <p:nvPr>
            <p:ph idx="1" type="body"/>
          </p:nvPr>
        </p:nvSpPr>
        <p:spPr>
          <a:xfrm>
            <a:off x="863450" y="1186475"/>
            <a:ext cx="6150600" cy="2911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GB"/>
              <a:t>The two main methods of measuring heart rate are photoplethysmography (PPG) and electrocardiography (ECG)</a:t>
            </a:r>
            <a:endParaRPr/>
          </a:p>
          <a:p>
            <a:pPr indent="-311150" lvl="0" marL="457200" rtl="0" algn="l">
              <a:lnSpc>
                <a:spcPct val="150000"/>
              </a:lnSpc>
              <a:spcBef>
                <a:spcPts val="0"/>
              </a:spcBef>
              <a:spcAft>
                <a:spcPts val="0"/>
              </a:spcAft>
              <a:buSzPts val="1300"/>
              <a:buChar char="●"/>
            </a:pPr>
            <a:r>
              <a:rPr lang="en-GB"/>
              <a:t>We will use PPG which is found in most modern watches, and uses optical sensors to detect pulses</a:t>
            </a:r>
            <a:endParaRPr/>
          </a:p>
          <a:p>
            <a:pPr indent="-311150" lvl="0" marL="457200" rtl="0" algn="l">
              <a:lnSpc>
                <a:spcPct val="150000"/>
              </a:lnSpc>
              <a:spcBef>
                <a:spcPts val="0"/>
              </a:spcBef>
              <a:spcAft>
                <a:spcPts val="0"/>
              </a:spcAft>
              <a:buSzPts val="1300"/>
              <a:buChar char="●"/>
            </a:pPr>
            <a:r>
              <a:rPr lang="en-GB"/>
              <a:t>We aim to take measurements from the radial artery</a:t>
            </a:r>
            <a:endParaRPr/>
          </a:p>
          <a:p>
            <a:pPr indent="-311150" lvl="3" marL="1828800" rtl="0" algn="l">
              <a:lnSpc>
                <a:spcPct val="150000"/>
              </a:lnSpc>
              <a:spcBef>
                <a:spcPts val="0"/>
              </a:spcBef>
              <a:spcAft>
                <a:spcPts val="0"/>
              </a:spcAft>
              <a:buSzPts val="1300"/>
              <a:buChar char="●"/>
            </a:pPr>
            <a:r>
              <a:rPr lang="en-GB" sz="1300"/>
              <a:t>The Asus Vivowatch BP is able to measure both heart rate and blood pressure using a combination of ECG and PPG</a:t>
            </a:r>
            <a:endParaRPr sz="1300"/>
          </a:p>
          <a:p>
            <a:pPr indent="0" lvl="0" marL="0" rtl="0" algn="l">
              <a:spcBef>
                <a:spcPts val="1600"/>
              </a:spcBef>
              <a:spcAft>
                <a:spcPts val="0"/>
              </a:spcAft>
              <a:buNone/>
            </a:pPr>
            <a:r>
              <a:t/>
            </a:r>
            <a:endParaRPr sz="13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Oxygen Content</a:t>
            </a:r>
            <a:endParaRPr/>
          </a:p>
        </p:txBody>
      </p:sp>
      <p:sp>
        <p:nvSpPr>
          <p:cNvPr id="289" name="Google Shape;289;p22"/>
          <p:cNvSpPr txBox="1"/>
          <p:nvPr>
            <p:ph idx="1" type="body"/>
          </p:nvPr>
        </p:nvSpPr>
        <p:spPr>
          <a:xfrm>
            <a:off x="863450" y="1186475"/>
            <a:ext cx="6150600" cy="2911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GB"/>
              <a:t>P</a:t>
            </a:r>
            <a:r>
              <a:rPr lang="en-GB"/>
              <a:t>hotoplethysmography can be used to determine the oxygen content in the blood</a:t>
            </a:r>
            <a:endParaRPr/>
          </a:p>
          <a:p>
            <a:pPr indent="-311150" lvl="0" marL="457200" rtl="0" algn="l">
              <a:lnSpc>
                <a:spcPct val="150000"/>
              </a:lnSpc>
              <a:spcBef>
                <a:spcPts val="0"/>
              </a:spcBef>
              <a:spcAft>
                <a:spcPts val="0"/>
              </a:spcAft>
              <a:buSzPts val="1300"/>
              <a:buChar char="●"/>
            </a:pPr>
            <a:r>
              <a:rPr lang="en-GB"/>
              <a:t>Near infrared spectroscopy (NIRS) processing techniques  can be used to measure the levels of oxygenated, reduced and total haemoglobin [1]</a:t>
            </a:r>
            <a:endParaRPr/>
          </a:p>
          <a:p>
            <a:pPr indent="-311150" lvl="0" marL="457200" rtl="0" algn="l">
              <a:lnSpc>
                <a:spcPct val="150000"/>
              </a:lnSpc>
              <a:spcBef>
                <a:spcPts val="0"/>
              </a:spcBef>
              <a:spcAft>
                <a:spcPts val="0"/>
              </a:spcAft>
              <a:buSzPts val="1300"/>
              <a:buChar char="●"/>
            </a:pPr>
            <a:r>
              <a:rPr lang="en-GB"/>
              <a:t>The  PPG sensor performs a dual function of heart rate and oxygen content monitoring  </a:t>
            </a:r>
            <a:endParaRPr/>
          </a:p>
          <a:p>
            <a:pPr indent="0" lvl="0" marL="0" rtl="0" algn="l">
              <a:spcBef>
                <a:spcPts val="1600"/>
              </a:spcBef>
              <a:spcAft>
                <a:spcPts val="0"/>
              </a:spcAft>
              <a:buNone/>
            </a:pPr>
            <a:r>
              <a:t/>
            </a:r>
            <a:endParaRPr sz="13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90" name="Google Shape;290;p22"/>
          <p:cNvPicPr preferRelativeResize="0"/>
          <p:nvPr/>
        </p:nvPicPr>
        <p:blipFill rotWithShape="1">
          <a:blip r:embed="rId3">
            <a:alphaModFix/>
          </a:blip>
          <a:srcRect b="0" l="4487" r="4121" t="21420"/>
          <a:stretch/>
        </p:blipFill>
        <p:spPr>
          <a:xfrm>
            <a:off x="5981175" y="2789745"/>
            <a:ext cx="2071200" cy="1780800"/>
          </a:xfrm>
          <a:prstGeom prst="round2DiagRect">
            <a:avLst>
              <a:gd fmla="val 50000" name="adj1"/>
              <a:gd fmla="val 0" name="adj2"/>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Temperature</a:t>
            </a:r>
            <a:endParaRPr/>
          </a:p>
        </p:txBody>
      </p:sp>
      <p:sp>
        <p:nvSpPr>
          <p:cNvPr id="296" name="Google Shape;296;p23"/>
          <p:cNvSpPr txBox="1"/>
          <p:nvPr/>
        </p:nvSpPr>
        <p:spPr>
          <a:xfrm>
            <a:off x="564600" y="17435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97" name="Google Shape;297;p23"/>
          <p:cNvSpPr txBox="1"/>
          <p:nvPr>
            <p:ph idx="1" type="body"/>
          </p:nvPr>
        </p:nvSpPr>
        <p:spPr>
          <a:xfrm>
            <a:off x="1036500" y="1743600"/>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Skin temperature</a:t>
            </a:r>
            <a:endParaRPr>
              <a:solidFill>
                <a:srgbClr val="FFFFFF"/>
              </a:solidFill>
            </a:endParaRPr>
          </a:p>
          <a:p>
            <a:pPr indent="0" lvl="0" marL="0" rtl="0" algn="l">
              <a:spcBef>
                <a:spcPts val="1600"/>
              </a:spcBef>
              <a:spcAft>
                <a:spcPts val="0"/>
              </a:spcAft>
              <a:buNone/>
            </a:pPr>
            <a:r>
              <a:rPr lang="en-GB">
                <a:solidFill>
                  <a:srgbClr val="FFFFFF"/>
                </a:solidFill>
              </a:rPr>
              <a:t>Consider the range of temperatures which are medically safe/not safe.</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98" name="Google Shape;298;p23"/>
          <p:cNvSpPr txBox="1"/>
          <p:nvPr/>
        </p:nvSpPr>
        <p:spPr>
          <a:xfrm>
            <a:off x="5646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99" name="Google Shape;299;p23"/>
          <p:cNvSpPr txBox="1"/>
          <p:nvPr>
            <p:ph idx="1" type="body"/>
          </p:nvPr>
        </p:nvSpPr>
        <p:spPr>
          <a:xfrm>
            <a:off x="1036500" y="26584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Component choice</a:t>
            </a:r>
            <a:endParaRPr>
              <a:solidFill>
                <a:srgbClr val="FFFFFF"/>
              </a:solidFill>
            </a:endParaRPr>
          </a:p>
          <a:p>
            <a:pPr indent="0" lvl="0" marL="0" rtl="0" algn="l">
              <a:spcBef>
                <a:spcPts val="1600"/>
              </a:spcBef>
              <a:spcAft>
                <a:spcPts val="1600"/>
              </a:spcAft>
              <a:buNone/>
            </a:pPr>
            <a:r>
              <a:rPr lang="en-GB">
                <a:solidFill>
                  <a:srgbClr val="FFFFFF"/>
                </a:solidFill>
              </a:rPr>
              <a:t>Comparison of thermistor, thermocouple, infrared sensor and  digital.</a:t>
            </a:r>
            <a:endParaRPr>
              <a:solidFill>
                <a:srgbClr val="FFFFFF"/>
              </a:solidFill>
            </a:endParaRPr>
          </a:p>
        </p:txBody>
      </p:sp>
      <p:sp>
        <p:nvSpPr>
          <p:cNvPr id="300" name="Google Shape;300;p23"/>
          <p:cNvSpPr txBox="1"/>
          <p:nvPr/>
        </p:nvSpPr>
        <p:spPr>
          <a:xfrm>
            <a:off x="5646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301" name="Google Shape;301;p23"/>
          <p:cNvSpPr txBox="1"/>
          <p:nvPr>
            <p:ph idx="1" type="body"/>
          </p:nvPr>
        </p:nvSpPr>
        <p:spPr>
          <a:xfrm>
            <a:off x="1036500" y="357333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Data required</a:t>
            </a:r>
            <a:endParaRPr>
              <a:solidFill>
                <a:srgbClr val="FFFFFF"/>
              </a:solidFill>
            </a:endParaRPr>
          </a:p>
          <a:p>
            <a:pPr indent="0" lvl="0" marL="0" rtl="0" algn="l">
              <a:spcBef>
                <a:spcPts val="1600"/>
              </a:spcBef>
              <a:spcAft>
                <a:spcPts val="1600"/>
              </a:spcAft>
              <a:buNone/>
            </a:pPr>
            <a:r>
              <a:rPr lang="en-GB">
                <a:solidFill>
                  <a:srgbClr val="FFFFFF"/>
                </a:solidFill>
              </a:rPr>
              <a:t>Considered measuring change in temperature or absolute temperature</a:t>
            </a:r>
            <a:endParaRPr>
              <a:solidFill>
                <a:srgbClr val="FFFFFF"/>
              </a:solidFill>
            </a:endParaRPr>
          </a:p>
        </p:txBody>
      </p:sp>
      <p:pic>
        <p:nvPicPr>
          <p:cNvPr id="302" name="Google Shape;302;p23"/>
          <p:cNvPicPr preferRelativeResize="0"/>
          <p:nvPr/>
        </p:nvPicPr>
        <p:blipFill>
          <a:blip r:embed="rId3">
            <a:alphaModFix/>
          </a:blip>
          <a:stretch>
            <a:fillRect/>
          </a:stretch>
        </p:blipFill>
        <p:spPr>
          <a:xfrm>
            <a:off x="6643700" y="0"/>
            <a:ext cx="2500300" cy="52809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Blood pressure</a:t>
            </a:r>
            <a:endParaRPr/>
          </a:p>
        </p:txBody>
      </p:sp>
      <p:sp>
        <p:nvSpPr>
          <p:cNvPr id="308" name="Google Shape;308;p24"/>
          <p:cNvSpPr txBox="1"/>
          <p:nvPr>
            <p:ph idx="1" type="body"/>
          </p:nvPr>
        </p:nvSpPr>
        <p:spPr>
          <a:xfrm>
            <a:off x="1297500" y="1234025"/>
            <a:ext cx="7038900" cy="144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Blood pressure is conventionally measured using a </a:t>
            </a:r>
            <a:r>
              <a:rPr lang="en-GB"/>
              <a:t>sphygmomanometer </a:t>
            </a:r>
            <a:endParaRPr/>
          </a:p>
          <a:p>
            <a:pPr indent="-311150" lvl="0" marL="457200" rtl="0" algn="l">
              <a:spcBef>
                <a:spcPts val="0"/>
              </a:spcBef>
              <a:spcAft>
                <a:spcPts val="0"/>
              </a:spcAft>
              <a:buSzPts val="1300"/>
              <a:buChar char="●"/>
            </a:pPr>
            <a:r>
              <a:rPr lang="en-GB"/>
              <a:t>A cuff is fitted over the arm and tightened until the artery is completely occluded</a:t>
            </a:r>
            <a:endParaRPr/>
          </a:p>
          <a:p>
            <a:pPr indent="-311150" lvl="0" marL="457200" rtl="0" algn="l">
              <a:spcBef>
                <a:spcPts val="0"/>
              </a:spcBef>
              <a:spcAft>
                <a:spcPts val="0"/>
              </a:spcAft>
              <a:buSzPts val="1300"/>
              <a:buChar char="●"/>
            </a:pPr>
            <a:r>
              <a:rPr lang="en-GB"/>
              <a:t>Three different ways of measuring pressure as the cuff is deflated [2]:</a:t>
            </a:r>
            <a:endParaRPr/>
          </a:p>
          <a:p>
            <a:pPr indent="-298450" lvl="1" marL="914400" rtl="0" algn="l">
              <a:spcBef>
                <a:spcPts val="0"/>
              </a:spcBef>
              <a:spcAft>
                <a:spcPts val="0"/>
              </a:spcAft>
              <a:buSzPts val="1100"/>
              <a:buChar char="○"/>
            </a:pPr>
            <a:r>
              <a:rPr lang="en-GB"/>
              <a:t>Palpation</a:t>
            </a:r>
            <a:endParaRPr/>
          </a:p>
          <a:p>
            <a:pPr indent="-298450" lvl="1" marL="914400" rtl="0" algn="l">
              <a:spcBef>
                <a:spcPts val="0"/>
              </a:spcBef>
              <a:spcAft>
                <a:spcPts val="0"/>
              </a:spcAft>
              <a:buSzPts val="1100"/>
              <a:buChar char="○"/>
            </a:pPr>
            <a:r>
              <a:rPr lang="en-GB"/>
              <a:t>Korotkoff sounds</a:t>
            </a:r>
            <a:endParaRPr/>
          </a:p>
          <a:p>
            <a:pPr indent="-298450" lvl="1" marL="914400" rtl="0" algn="l">
              <a:spcBef>
                <a:spcPts val="0"/>
              </a:spcBef>
              <a:spcAft>
                <a:spcPts val="0"/>
              </a:spcAft>
              <a:buSzPts val="1100"/>
              <a:buChar char="○"/>
            </a:pPr>
            <a:r>
              <a:rPr lang="en-GB"/>
              <a:t>Oscillometric method</a:t>
            </a:r>
            <a:endParaRPr/>
          </a:p>
        </p:txBody>
      </p:sp>
      <p:pic>
        <p:nvPicPr>
          <p:cNvPr id="309" name="Google Shape;309;p24"/>
          <p:cNvPicPr preferRelativeResize="0"/>
          <p:nvPr/>
        </p:nvPicPr>
        <p:blipFill>
          <a:blip r:embed="rId3">
            <a:alphaModFix/>
          </a:blip>
          <a:stretch>
            <a:fillRect/>
          </a:stretch>
        </p:blipFill>
        <p:spPr>
          <a:xfrm>
            <a:off x="826161" y="2674625"/>
            <a:ext cx="3311877" cy="2061200"/>
          </a:xfrm>
          <a:prstGeom prst="rect">
            <a:avLst/>
          </a:prstGeom>
          <a:noFill/>
          <a:ln>
            <a:noFill/>
          </a:ln>
        </p:spPr>
      </p:pic>
      <p:pic>
        <p:nvPicPr>
          <p:cNvPr id="310" name="Google Shape;310;p24"/>
          <p:cNvPicPr preferRelativeResize="0"/>
          <p:nvPr/>
        </p:nvPicPr>
        <p:blipFill>
          <a:blip r:embed="rId4">
            <a:alphaModFix/>
          </a:blip>
          <a:stretch>
            <a:fillRect/>
          </a:stretch>
        </p:blipFill>
        <p:spPr>
          <a:xfrm>
            <a:off x="4530890" y="2674625"/>
            <a:ext cx="4050061" cy="2061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Measuring blood pressure in practice</a:t>
            </a:r>
            <a:endParaRPr/>
          </a:p>
        </p:txBody>
      </p:sp>
      <p:sp>
        <p:nvSpPr>
          <p:cNvPr id="316" name="Google Shape;316;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Restrict </a:t>
            </a:r>
            <a:r>
              <a:rPr lang="en-GB"/>
              <a:t>blood flow. </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en-GB"/>
              <a:t>Measure the pressure applied</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en-GB"/>
              <a:t> Measure the blood pressure variation</a:t>
            </a:r>
            <a:endParaRPr/>
          </a:p>
          <a:p>
            <a:pPr indent="-298450" lvl="1" marL="914400" rtl="0" algn="l">
              <a:spcBef>
                <a:spcPts val="0"/>
              </a:spcBef>
              <a:spcAft>
                <a:spcPts val="0"/>
              </a:spcAft>
              <a:buSzPts val="1100"/>
              <a:buChar char="○"/>
            </a:pPr>
            <a:r>
              <a:rPr lang="en-GB"/>
              <a:t>Acoustic sensor - Korotkoff sounds</a:t>
            </a:r>
            <a:endParaRPr/>
          </a:p>
          <a:p>
            <a:pPr indent="-298450" lvl="1" marL="914400" rtl="0" algn="l">
              <a:spcBef>
                <a:spcPts val="0"/>
              </a:spcBef>
              <a:spcAft>
                <a:spcPts val="0"/>
              </a:spcAft>
              <a:buSzPts val="1100"/>
              <a:buChar char="○"/>
            </a:pPr>
            <a:r>
              <a:rPr lang="en-GB"/>
              <a:t>Pressure sensor - Oscillometric method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